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0" r:id="rId4"/>
    <p:sldId id="261" r:id="rId5"/>
    <p:sldId id="263" r:id="rId6"/>
    <p:sldId id="262" r:id="rId7"/>
    <p:sldId id="259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DD3D8B-F941-7A44-B495-413DB63A3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PR, 2019-2020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B23EC-11DF-5B40-9B28-3E40FA681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7431-2289-5947-8194-0CFC384CF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1D374-B28A-3D41-A294-73C33793DB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9AA9A-0116-BE47-8880-25F32F2DB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PR, 2019-2020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47C52-DF7F-F947-B704-F0BAD17B1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3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9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3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8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5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6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6. 4. 2020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PR19-20, Vmesna predstavitev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0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6. 4. 2020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PR19-20, Vmesna predstavitev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C8BC1-971C-5C4D-898D-87CE7EF1E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xweb.stat.si/SiStatData/pxweb/sl/Data/-/1360301S.PX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C146EC-635D-434E-871A-999618A6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7" y="73152"/>
            <a:ext cx="2300583" cy="2228849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dirty="0" err="1"/>
              <a:t>Analiza</a:t>
            </a:r>
            <a:r>
              <a:rPr lang="en-US" dirty="0"/>
              <a:t> in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kriminala</a:t>
            </a:r>
            <a:r>
              <a:rPr lang="en-US" dirty="0"/>
              <a:t> v </a:t>
            </a:r>
            <a:r>
              <a:rPr lang="en-US" dirty="0" err="1"/>
              <a:t>Sloveniji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FDA8A2-4269-E344-ADF2-94E0D8305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6953" y="73152"/>
            <a:ext cx="6610190" cy="4727448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err="1"/>
              <a:t>Podatki</a:t>
            </a:r>
            <a:endParaRPr lang="en-US" sz="1600" b="1" dirty="0"/>
          </a:p>
          <a:p>
            <a:pPr>
              <a:buFontTx/>
              <a:buChar char="-"/>
            </a:pPr>
            <a:r>
              <a:rPr lang="en-US" sz="1600" b="1" dirty="0" err="1"/>
              <a:t>Viri</a:t>
            </a:r>
            <a:r>
              <a:rPr lang="en-US" sz="1600" b="1" dirty="0"/>
              <a:t> </a:t>
            </a:r>
            <a:r>
              <a:rPr lang="en-US" sz="1600" b="1" dirty="0" err="1"/>
              <a:t>podatkov</a:t>
            </a:r>
            <a:endParaRPr lang="en-US" sz="1600" b="1" dirty="0"/>
          </a:p>
          <a:p>
            <a:pPr lvl="1">
              <a:buFontTx/>
              <a:buChar char="-"/>
            </a:pPr>
            <a:r>
              <a:rPr lang="en-US" sz="1300" dirty="0" err="1"/>
              <a:t>Večino</a:t>
            </a:r>
            <a:r>
              <a:rPr lang="en-US" sz="1300" dirty="0"/>
              <a:t> </a:t>
            </a:r>
            <a:r>
              <a:rPr lang="en-US" sz="1300" dirty="0" err="1"/>
              <a:t>podatkov</a:t>
            </a:r>
            <a:r>
              <a:rPr lang="en-US" sz="1300" dirty="0"/>
              <a:t> </a:t>
            </a:r>
            <a:r>
              <a:rPr lang="en-US" sz="1300" dirty="0" err="1"/>
              <a:t>črpamo</a:t>
            </a:r>
            <a:r>
              <a:rPr lang="en-US" sz="1300" dirty="0"/>
              <a:t> </a:t>
            </a:r>
            <a:r>
              <a:rPr lang="en-US" sz="1300" dirty="0" err="1"/>
              <a:t>iz</a:t>
            </a:r>
            <a:r>
              <a:rPr lang="en-US" sz="1300" dirty="0"/>
              <a:t> strain policija.si [https://www.policija.si/o-slovenski-policiji/statistika/kriminaliteta]; </a:t>
            </a:r>
            <a:r>
              <a:rPr lang="en-US" sz="1300" dirty="0" err="1"/>
              <a:t>uporabili</a:t>
            </a:r>
            <a:r>
              <a:rPr lang="en-US" sz="1300" dirty="0"/>
              <a:t> pa </a:t>
            </a:r>
            <a:r>
              <a:rPr lang="en-US" sz="1300" dirty="0" err="1"/>
              <a:t>smo</a:t>
            </a:r>
            <a:r>
              <a:rPr lang="en-US" sz="1300" dirty="0"/>
              <a:t> </a:t>
            </a:r>
            <a:r>
              <a:rPr lang="en-US" sz="1300" dirty="0" err="1"/>
              <a:t>zaenkrat</a:t>
            </a:r>
            <a:r>
              <a:rPr lang="en-US" sz="1300" dirty="0"/>
              <a:t> </a:t>
            </a:r>
            <a:r>
              <a:rPr lang="en-US" sz="1300" dirty="0" err="1"/>
              <a:t>tudi</a:t>
            </a:r>
            <a:r>
              <a:rPr lang="en-US" sz="1300" dirty="0"/>
              <a:t>:</a:t>
            </a:r>
          </a:p>
          <a:p>
            <a:pPr lvl="1">
              <a:buFontTx/>
              <a:buChar char="-"/>
            </a:pPr>
            <a:r>
              <a:rPr lang="en-US" sz="1300" dirty="0" err="1"/>
              <a:t>Glavne</a:t>
            </a:r>
            <a:r>
              <a:rPr lang="en-US" sz="1300" dirty="0"/>
              <a:t> </a:t>
            </a:r>
            <a:r>
              <a:rPr lang="en-US" sz="1300" dirty="0" err="1"/>
              <a:t>kazenske</a:t>
            </a:r>
            <a:r>
              <a:rPr lang="en-US" sz="1300" dirty="0"/>
              <a:t> </a:t>
            </a:r>
            <a:r>
              <a:rPr lang="en-US" sz="1300" dirty="0" err="1"/>
              <a:t>sankcije</a:t>
            </a:r>
            <a:r>
              <a:rPr lang="en-US" sz="1300" dirty="0"/>
              <a:t> [</a:t>
            </a:r>
            <a:r>
              <a:rPr lang="en-GB" sz="1300" dirty="0">
                <a:hlinkClick r:id="rId2" tooltip="https://pxweb.stat.si/SiStatData/pxweb/sl/Data/-/1360301S.P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https://pxweb.stat.si/SiStatData/pxweb/sl/Data/-/1360301S.PX</a:t>
            </a:r>
            <a:r>
              <a:rPr lang="en-US" sz="1300" dirty="0"/>
              <a:t>]</a:t>
            </a:r>
          </a:p>
          <a:p>
            <a:pPr lvl="1">
              <a:buFontTx/>
              <a:buChar char="-"/>
            </a:pPr>
            <a:r>
              <a:rPr lang="en-US" sz="1300" dirty="0" err="1"/>
              <a:t>Število</a:t>
            </a:r>
            <a:r>
              <a:rPr lang="en-US" sz="1300" dirty="0"/>
              <a:t> </a:t>
            </a:r>
            <a:r>
              <a:rPr lang="en-US" sz="1300" dirty="0" err="1"/>
              <a:t>prebivalcev</a:t>
            </a:r>
            <a:r>
              <a:rPr lang="en-US" sz="1300" dirty="0"/>
              <a:t> v </a:t>
            </a:r>
            <a:r>
              <a:rPr lang="en-US" sz="1300" dirty="0" err="1"/>
              <a:t>občinah</a:t>
            </a:r>
            <a:r>
              <a:rPr lang="en-US" sz="1300" dirty="0"/>
              <a:t> [https://pxweb.stat.si/SiStatData/pxweb/sl/Data/-/2640010S.px]</a:t>
            </a:r>
          </a:p>
          <a:p>
            <a:pPr>
              <a:buFontTx/>
              <a:buChar char="-"/>
            </a:pPr>
            <a:r>
              <a:rPr lang="en-US" sz="1600" b="1" dirty="0" err="1"/>
              <a:t>Prvotni</a:t>
            </a:r>
            <a:r>
              <a:rPr lang="en-US" sz="1600" b="1" dirty="0"/>
              <a:t> </a:t>
            </a:r>
            <a:r>
              <a:rPr lang="en-US" sz="1600" b="1" dirty="0" err="1"/>
              <a:t>namen</a:t>
            </a:r>
            <a:r>
              <a:rPr lang="en-US" sz="1600" b="1" dirty="0"/>
              <a:t> </a:t>
            </a:r>
            <a:r>
              <a:rPr lang="en-US" sz="1600" b="1" dirty="0" err="1"/>
              <a:t>zbiranja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zakaj</a:t>
            </a:r>
            <a:r>
              <a:rPr lang="en-US" sz="1600" dirty="0"/>
              <a:t> so </a:t>
            </a:r>
            <a:r>
              <a:rPr lang="en-US" sz="1600" dirty="0" err="1"/>
              <a:t>jih</a:t>
            </a:r>
            <a:r>
              <a:rPr lang="en-US" sz="1600" dirty="0"/>
              <a:t> </a:t>
            </a:r>
            <a:r>
              <a:rPr lang="en-US" sz="1600" dirty="0" err="1"/>
              <a:t>avtorji</a:t>
            </a:r>
            <a:r>
              <a:rPr lang="en-US" sz="1600" dirty="0"/>
              <a:t> </a:t>
            </a:r>
            <a:r>
              <a:rPr lang="en-US" sz="1600" dirty="0" err="1"/>
              <a:t>zbirali</a:t>
            </a:r>
            <a:r>
              <a:rPr lang="en-US" sz="1600" dirty="0"/>
              <a:t> oz. </a:t>
            </a:r>
            <a:r>
              <a:rPr lang="en-US" sz="1600" dirty="0" err="1"/>
              <a:t>uporabili</a:t>
            </a:r>
            <a:r>
              <a:rPr lang="en-US" sz="1600" dirty="0"/>
              <a:t>):</a:t>
            </a:r>
          </a:p>
          <a:p>
            <a:pPr lvl="1">
              <a:buFontTx/>
              <a:buChar char="-"/>
            </a:pPr>
            <a:r>
              <a:rPr lang="en-US" sz="1300" b="1" dirty="0" err="1"/>
              <a:t>Glavne</a:t>
            </a:r>
            <a:r>
              <a:rPr lang="en-US" sz="1300" b="1" dirty="0"/>
              <a:t> </a:t>
            </a:r>
            <a:r>
              <a:rPr lang="en-US" sz="1300" b="1" dirty="0" err="1"/>
              <a:t>kazenske</a:t>
            </a:r>
            <a:r>
              <a:rPr lang="en-US" sz="1300" b="1" dirty="0"/>
              <a:t> </a:t>
            </a:r>
            <a:r>
              <a:rPr lang="en-US" sz="1300" b="1" dirty="0" err="1"/>
              <a:t>sankcije</a:t>
            </a:r>
            <a:r>
              <a:rPr lang="en-US" sz="1300" b="1" dirty="0"/>
              <a:t>:</a:t>
            </a:r>
            <a:r>
              <a:rPr lang="en-US" sz="1300" dirty="0"/>
              <a:t> </a:t>
            </a:r>
            <a:r>
              <a:rPr lang="en-US" sz="1300" dirty="0" err="1"/>
              <a:t>določitev</a:t>
            </a:r>
            <a:r>
              <a:rPr lang="en-US" sz="1300" dirty="0"/>
              <a:t> </a:t>
            </a:r>
            <a:r>
              <a:rPr lang="en-US" sz="1300" dirty="0" err="1"/>
              <a:t>uteži</a:t>
            </a:r>
            <a:r>
              <a:rPr lang="en-US" sz="1300" dirty="0"/>
              <a:t> </a:t>
            </a:r>
            <a:r>
              <a:rPr lang="en-US" sz="1300" dirty="0" err="1"/>
              <a:t>nevarnosti</a:t>
            </a:r>
            <a:r>
              <a:rPr lang="en-US" sz="1300" dirty="0"/>
              <a:t> </a:t>
            </a:r>
            <a:r>
              <a:rPr lang="en-US" sz="1300" dirty="0" err="1"/>
              <a:t>nekega</a:t>
            </a:r>
            <a:r>
              <a:rPr lang="en-US" sz="1300" dirty="0"/>
              <a:t> </a:t>
            </a:r>
            <a:r>
              <a:rPr lang="en-US" sz="1300" dirty="0" err="1"/>
              <a:t>kaznivega</a:t>
            </a:r>
            <a:r>
              <a:rPr lang="en-US" sz="1300" dirty="0"/>
              <a:t> </a:t>
            </a:r>
            <a:r>
              <a:rPr lang="en-US" sz="1300" dirty="0" err="1"/>
              <a:t>dejanja</a:t>
            </a:r>
            <a:endParaRPr lang="en-US" sz="1300" dirty="0"/>
          </a:p>
          <a:p>
            <a:pPr lvl="1">
              <a:buFontTx/>
              <a:buChar char="-"/>
            </a:pPr>
            <a:r>
              <a:rPr lang="en-US" sz="1300" b="1" dirty="0" err="1"/>
              <a:t>Število</a:t>
            </a:r>
            <a:r>
              <a:rPr lang="en-US" sz="1300" b="1" dirty="0"/>
              <a:t> </a:t>
            </a:r>
            <a:r>
              <a:rPr lang="en-US" sz="1300" b="1" dirty="0" err="1"/>
              <a:t>prebivalcev</a:t>
            </a:r>
            <a:r>
              <a:rPr lang="en-US" sz="1300" b="1" dirty="0"/>
              <a:t> v </a:t>
            </a:r>
            <a:r>
              <a:rPr lang="en-US" sz="1300" b="1" dirty="0" err="1"/>
              <a:t>očinah</a:t>
            </a:r>
            <a:r>
              <a:rPr lang="en-US" sz="1300" b="1" dirty="0"/>
              <a:t>: </a:t>
            </a:r>
            <a:r>
              <a:rPr lang="en-US" sz="1300" dirty="0" err="1"/>
              <a:t>normaliziranje</a:t>
            </a:r>
            <a:r>
              <a:rPr lang="en-US" sz="1300" dirty="0"/>
              <a:t> </a:t>
            </a:r>
            <a:r>
              <a:rPr lang="en-US" sz="1300" dirty="0" err="1"/>
              <a:t>števila</a:t>
            </a:r>
            <a:r>
              <a:rPr lang="en-US" sz="1300" dirty="0"/>
              <a:t> </a:t>
            </a:r>
            <a:r>
              <a:rPr lang="en-US" sz="1300" dirty="0" err="1"/>
              <a:t>kriminala</a:t>
            </a:r>
            <a:r>
              <a:rPr lang="en-US" sz="1300" dirty="0"/>
              <a:t> v </a:t>
            </a:r>
            <a:r>
              <a:rPr lang="en-US" sz="1300" dirty="0" err="1"/>
              <a:t>neki</a:t>
            </a:r>
            <a:r>
              <a:rPr lang="en-US" sz="1300" dirty="0"/>
              <a:t> </a:t>
            </a:r>
            <a:r>
              <a:rPr lang="en-US" sz="1300" dirty="0" err="1"/>
              <a:t>občini</a:t>
            </a:r>
            <a:endParaRPr lang="en-US" sz="1300" b="1" dirty="0"/>
          </a:p>
          <a:p>
            <a:pPr>
              <a:buFontTx/>
              <a:buChar char="-"/>
            </a:pPr>
            <a:r>
              <a:rPr lang="en-US" sz="1600" b="1" dirty="0" err="1"/>
              <a:t>Vrsta</a:t>
            </a:r>
            <a:r>
              <a:rPr lang="en-US" sz="1600" b="1" dirty="0"/>
              <a:t> </a:t>
            </a:r>
            <a:r>
              <a:rPr lang="en-US" sz="1600" b="1" dirty="0" err="1"/>
              <a:t>podatkov</a:t>
            </a:r>
            <a:r>
              <a:rPr lang="en-US" sz="1600" b="1" dirty="0"/>
              <a:t>:</a:t>
            </a:r>
            <a:r>
              <a:rPr lang="en-US" sz="1600" dirty="0"/>
              <a:t> “csv” in “</a:t>
            </a:r>
            <a:r>
              <a:rPr lang="en-US" sz="1600" dirty="0" err="1"/>
              <a:t>px</a:t>
            </a:r>
            <a:r>
              <a:rPr lang="en-US" sz="1600" dirty="0"/>
              <a:t>” </a:t>
            </a:r>
            <a:r>
              <a:rPr lang="en-US" sz="1600" dirty="0" err="1"/>
              <a:t>datoteke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b="1" dirty="0" err="1"/>
              <a:t>Problemi</a:t>
            </a:r>
            <a:r>
              <a:rPr lang="en-US" sz="1600" b="1" dirty="0"/>
              <a:t> v </a:t>
            </a:r>
            <a:r>
              <a:rPr lang="en-US" sz="1600" b="1" dirty="0" err="1"/>
              <a:t>podatkih</a:t>
            </a:r>
            <a:r>
              <a:rPr lang="en-US" sz="1600" dirty="0"/>
              <a:t>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300" dirty="0" err="1"/>
              <a:t>veliko</a:t>
            </a:r>
            <a:r>
              <a:rPr lang="en-US" sz="1300" dirty="0"/>
              <a:t> </a:t>
            </a:r>
            <a:r>
              <a:rPr lang="en-US" sz="1300" dirty="0" err="1"/>
              <a:t>kaznivih</a:t>
            </a:r>
            <a:r>
              <a:rPr lang="en-US" sz="1300" dirty="0"/>
              <a:t> </a:t>
            </a:r>
            <a:r>
              <a:rPr lang="en-US" sz="1300" dirty="0" err="1"/>
              <a:t>dejanj</a:t>
            </a:r>
            <a:r>
              <a:rPr lang="en-US" sz="1300" dirty="0"/>
              <a:t>, ki </a:t>
            </a:r>
            <a:r>
              <a:rPr lang="en-US" sz="1300" dirty="0" err="1"/>
              <a:t>niso</a:t>
            </a:r>
            <a:r>
              <a:rPr lang="en-US" sz="1300" dirty="0"/>
              <a:t> </a:t>
            </a:r>
            <a:r>
              <a:rPr lang="en-US" sz="1300" dirty="0" err="1"/>
              <a:t>igrale</a:t>
            </a:r>
            <a:r>
              <a:rPr lang="en-US" sz="1300" dirty="0"/>
              <a:t> </a:t>
            </a:r>
            <a:r>
              <a:rPr lang="en-US" sz="1300" dirty="0" err="1"/>
              <a:t>velike</a:t>
            </a:r>
            <a:r>
              <a:rPr lang="en-US" sz="1300" dirty="0"/>
              <a:t> </a:t>
            </a:r>
            <a:r>
              <a:rPr lang="en-US" sz="1300" dirty="0" err="1"/>
              <a:t>vloge</a:t>
            </a:r>
            <a:r>
              <a:rPr lang="en-US" sz="1300" dirty="0"/>
              <a:t> </a:t>
            </a:r>
            <a:r>
              <a:rPr lang="en-US" sz="1300" dirty="0" err="1"/>
              <a:t>pri</a:t>
            </a:r>
            <a:r>
              <a:rPr lang="en-US" sz="1300" dirty="0"/>
              <a:t> </a:t>
            </a:r>
            <a:r>
              <a:rPr lang="en-US" sz="1300" dirty="0" err="1"/>
              <a:t>varnosti</a:t>
            </a:r>
            <a:r>
              <a:rPr lang="en-US" sz="1300" dirty="0"/>
              <a:t> </a:t>
            </a:r>
            <a:r>
              <a:rPr lang="en-US" sz="1300" dirty="0" err="1"/>
              <a:t>neke</a:t>
            </a:r>
            <a:r>
              <a:rPr lang="en-US" sz="1300" dirty="0"/>
              <a:t> </a:t>
            </a:r>
            <a:r>
              <a:rPr lang="en-US" sz="1300" dirty="0" err="1"/>
              <a:t>občine</a:t>
            </a:r>
            <a:r>
              <a:rPr lang="en-US" sz="1300" dirty="0"/>
              <a:t> (KRŠITEV TEMELJNIH PRAVIC DELAVCEV);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300" dirty="0"/>
              <a:t>v </a:t>
            </a:r>
            <a:r>
              <a:rPr lang="en-US" sz="1300" dirty="0" err="1"/>
              <a:t>glavni</a:t>
            </a:r>
            <a:r>
              <a:rPr lang="en-US" sz="1300" dirty="0"/>
              <a:t> </a:t>
            </a:r>
            <a:r>
              <a:rPr lang="en-US" sz="1300" dirty="0" err="1"/>
              <a:t>podatkovni</a:t>
            </a:r>
            <a:r>
              <a:rPr lang="en-US" sz="1300" dirty="0"/>
              <a:t> </a:t>
            </a:r>
            <a:r>
              <a:rPr lang="en-US" sz="1300" dirty="0" err="1"/>
              <a:t>zbirki</a:t>
            </a:r>
            <a:r>
              <a:rPr lang="en-US" sz="1300" dirty="0"/>
              <a:t> </a:t>
            </a:r>
            <a:r>
              <a:rPr lang="en-US" sz="1300" dirty="0" err="1"/>
              <a:t>kriminalnih</a:t>
            </a:r>
            <a:r>
              <a:rPr lang="en-US" sz="1300" dirty="0"/>
              <a:t> </a:t>
            </a:r>
            <a:r>
              <a:rPr lang="en-US" sz="1300" dirty="0" err="1"/>
              <a:t>dejanj</a:t>
            </a:r>
            <a:r>
              <a:rPr lang="en-US" sz="1300" dirty="0"/>
              <a:t> so </a:t>
            </a:r>
            <a:r>
              <a:rPr lang="en-US" sz="1300" dirty="0" err="1"/>
              <a:t>kazni</a:t>
            </a:r>
            <a:r>
              <a:rPr lang="en-US" sz="1300" dirty="0"/>
              <a:t> </a:t>
            </a:r>
            <a:r>
              <a:rPr lang="en-US" sz="1300" dirty="0" err="1"/>
              <a:t>zapisanje</a:t>
            </a:r>
            <a:r>
              <a:rPr lang="en-US" sz="1300" dirty="0"/>
              <a:t> </a:t>
            </a:r>
            <a:r>
              <a:rPr lang="en-US" sz="1300" dirty="0" err="1"/>
              <a:t>iz</a:t>
            </a:r>
            <a:r>
              <a:rPr lang="en-US" sz="1300" dirty="0"/>
              <a:t> </a:t>
            </a:r>
            <a:r>
              <a:rPr lang="en-US" sz="1300" dirty="0" err="1"/>
              <a:t>različnih</a:t>
            </a:r>
            <a:r>
              <a:rPr lang="en-US" sz="1300" dirty="0"/>
              <a:t> </a:t>
            </a:r>
            <a:r>
              <a:rPr lang="en-US" sz="1300" dirty="0" err="1"/>
              <a:t>zakonikov</a:t>
            </a:r>
            <a:r>
              <a:rPr lang="en-US" sz="1300" dirty="0"/>
              <a:t> (</a:t>
            </a:r>
            <a:r>
              <a:rPr lang="en-US" sz="1300" dirty="0" err="1"/>
              <a:t>druge</a:t>
            </a:r>
            <a:r>
              <a:rPr lang="en-US" sz="1300" dirty="0"/>
              <a:t> </a:t>
            </a:r>
            <a:r>
              <a:rPr lang="en-US" sz="1300" dirty="0" err="1"/>
              <a:t>oznake</a:t>
            </a:r>
            <a:r>
              <a:rPr lang="en-US" sz="1300" dirty="0"/>
              <a:t>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300" dirty="0" err="1"/>
              <a:t>Večina</a:t>
            </a:r>
            <a:r>
              <a:rPr lang="en-US" sz="1300" dirty="0"/>
              <a:t> </a:t>
            </a:r>
            <a:r>
              <a:rPr lang="en-US" sz="1300" dirty="0" err="1"/>
              <a:t>kriminalnih</a:t>
            </a:r>
            <a:r>
              <a:rPr lang="en-US" sz="1300" dirty="0"/>
              <a:t> </a:t>
            </a:r>
            <a:r>
              <a:rPr lang="en-US" sz="1300" dirty="0" err="1"/>
              <a:t>dejanj</a:t>
            </a:r>
            <a:r>
              <a:rPr lang="en-US" sz="1300" dirty="0"/>
              <a:t> je v </a:t>
            </a:r>
            <a:r>
              <a:rPr lang="en-US" sz="1300" dirty="0" err="1"/>
              <a:t>podatkih</a:t>
            </a:r>
            <a:r>
              <a:rPr lang="en-US" sz="1300" dirty="0"/>
              <a:t> </a:t>
            </a:r>
            <a:r>
              <a:rPr lang="en-US" sz="1300" dirty="0" err="1"/>
              <a:t>zapisana</a:t>
            </a:r>
            <a:r>
              <a:rPr lang="en-US" sz="1300" dirty="0"/>
              <a:t> </a:t>
            </a:r>
            <a:r>
              <a:rPr lang="en-US" sz="1300" dirty="0" err="1"/>
              <a:t>večkrat</a:t>
            </a:r>
            <a:r>
              <a:rPr lang="en-US" sz="1300" dirty="0"/>
              <a:t> – </a:t>
            </a:r>
            <a:r>
              <a:rPr lang="en-US" sz="1300" dirty="0" err="1"/>
              <a:t>več</a:t>
            </a:r>
            <a:r>
              <a:rPr lang="en-US" sz="1300" dirty="0"/>
              <a:t> </a:t>
            </a:r>
            <a:r>
              <a:rPr lang="en-US" sz="1300" dirty="0" err="1"/>
              <a:t>storilcev</a:t>
            </a:r>
            <a:r>
              <a:rPr lang="en-US" sz="1300" dirty="0"/>
              <a:t>, </a:t>
            </a:r>
            <a:r>
              <a:rPr lang="en-US" sz="1300" dirty="0" err="1"/>
              <a:t>več</a:t>
            </a:r>
            <a:r>
              <a:rPr lang="en-US" sz="1300" dirty="0"/>
              <a:t> </a:t>
            </a:r>
            <a:r>
              <a:rPr lang="en-US" sz="1300" dirty="0" err="1"/>
              <a:t>žrtev</a:t>
            </a:r>
            <a:endParaRPr lang="en-US" sz="1300" dirty="0"/>
          </a:p>
          <a:p>
            <a:pPr>
              <a:buFontTx/>
              <a:buChar char="-"/>
            </a:pPr>
            <a:r>
              <a:rPr lang="en-US" sz="1600" b="1" dirty="0" err="1"/>
              <a:t>opis</a:t>
            </a:r>
            <a:r>
              <a:rPr lang="en-US" sz="1600" b="1" dirty="0"/>
              <a:t> </a:t>
            </a:r>
            <a:r>
              <a:rPr lang="en-US" sz="1600" b="1" dirty="0" err="1"/>
              <a:t>predprocesiranja</a:t>
            </a:r>
            <a:r>
              <a:rPr lang="en-US" sz="1600" b="1" dirty="0"/>
              <a:t>, da </a:t>
            </a:r>
            <a:r>
              <a:rPr lang="en-US" sz="1600" b="1" dirty="0" err="1"/>
              <a:t>postanejo</a:t>
            </a:r>
            <a:r>
              <a:rPr lang="en-US" sz="1600" b="1" dirty="0"/>
              <a:t> </a:t>
            </a:r>
            <a:r>
              <a:rPr lang="en-US" sz="1600" b="1" dirty="0" err="1"/>
              <a:t>podatki</a:t>
            </a:r>
            <a:r>
              <a:rPr lang="en-US" sz="1600" b="1" dirty="0"/>
              <a:t> “</a:t>
            </a:r>
            <a:r>
              <a:rPr lang="en-US" sz="1600" b="1" dirty="0" err="1"/>
              <a:t>uporabni</a:t>
            </a:r>
            <a:r>
              <a:rPr lang="en-US" sz="1600" b="1" dirty="0"/>
              <a:t>” (</a:t>
            </a:r>
            <a:r>
              <a:rPr lang="en-US" sz="1600" b="1" dirty="0" err="1"/>
              <a:t>pretvorbe</a:t>
            </a:r>
            <a:r>
              <a:rPr lang="en-US" sz="1600" b="1" dirty="0"/>
              <a:t>, </a:t>
            </a:r>
            <a:r>
              <a:rPr lang="en-US" sz="1600" b="1" dirty="0" err="1"/>
              <a:t>filtriranje</a:t>
            </a:r>
            <a:r>
              <a:rPr lang="en-US" sz="1600" b="1" dirty="0"/>
              <a:t>, </a:t>
            </a:r>
            <a:r>
              <a:rPr lang="en-US" sz="1600" b="1" dirty="0" err="1"/>
              <a:t>obravnava</a:t>
            </a:r>
            <a:r>
              <a:rPr lang="en-US" sz="1600" b="1" dirty="0"/>
              <a:t> </a:t>
            </a:r>
            <a:r>
              <a:rPr lang="en-US" sz="1600" b="1" dirty="0" err="1"/>
              <a:t>napak</a:t>
            </a:r>
            <a:r>
              <a:rPr lang="en-US" sz="1600" b="1" dirty="0"/>
              <a:t>…)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300" dirty="0" err="1"/>
              <a:t>odstranitev</a:t>
            </a:r>
            <a:r>
              <a:rPr lang="en-US" sz="1300" dirty="0"/>
              <a:t> </a:t>
            </a:r>
            <a:r>
              <a:rPr lang="en-US" sz="1300" dirty="0" err="1"/>
              <a:t>kazni</a:t>
            </a:r>
            <a:r>
              <a:rPr lang="en-US" sz="1300" dirty="0"/>
              <a:t>, ki za </a:t>
            </a:r>
            <a:r>
              <a:rPr lang="en-US" sz="1300" dirty="0" err="1"/>
              <a:t>določitev</a:t>
            </a:r>
            <a:r>
              <a:rPr lang="en-US" sz="1300" dirty="0"/>
              <a:t> </a:t>
            </a:r>
            <a:r>
              <a:rPr lang="en-US" sz="1300" dirty="0" err="1"/>
              <a:t>varnosti</a:t>
            </a:r>
            <a:r>
              <a:rPr lang="en-US" sz="1300" dirty="0"/>
              <a:t> </a:t>
            </a:r>
            <a:r>
              <a:rPr lang="en-US" sz="1300" dirty="0" err="1"/>
              <a:t>občine</a:t>
            </a:r>
            <a:r>
              <a:rPr lang="en-US" sz="1300" dirty="0"/>
              <a:t> ne </a:t>
            </a:r>
            <a:r>
              <a:rPr lang="en-US" sz="1300" dirty="0" err="1"/>
              <a:t>igrajo</a:t>
            </a:r>
            <a:r>
              <a:rPr lang="en-US" sz="1300" dirty="0"/>
              <a:t> </a:t>
            </a:r>
            <a:r>
              <a:rPr lang="en-US" sz="1300" dirty="0" err="1"/>
              <a:t>vloge</a:t>
            </a:r>
            <a:endParaRPr lang="en-US" sz="1300" dirty="0"/>
          </a:p>
          <a:p>
            <a:pPr marL="685800" lvl="1" indent="-342900">
              <a:buFont typeface="+mj-lt"/>
              <a:buAutoNum type="arabicPeriod"/>
            </a:pPr>
            <a:r>
              <a:rPr lang="en-US" sz="1300" dirty="0" err="1"/>
              <a:t>odstranili</a:t>
            </a:r>
            <a:r>
              <a:rPr lang="en-US" sz="1300" dirty="0"/>
              <a:t> </a:t>
            </a:r>
            <a:r>
              <a:rPr lang="en-US" sz="1300" dirty="0" err="1"/>
              <a:t>bomo</a:t>
            </a:r>
            <a:r>
              <a:rPr lang="en-US" sz="1300" dirty="0"/>
              <a:t> </a:t>
            </a:r>
            <a:r>
              <a:rPr lang="en-US" sz="1300" dirty="0" err="1"/>
              <a:t>podatke</a:t>
            </a:r>
            <a:r>
              <a:rPr lang="en-US" sz="1300" dirty="0"/>
              <a:t>, ki se ne </a:t>
            </a:r>
            <a:r>
              <a:rPr lang="en-US" sz="1300" dirty="0" err="1"/>
              <a:t>skladajo</a:t>
            </a:r>
            <a:r>
              <a:rPr lang="en-US" sz="1300" dirty="0"/>
              <a:t> z </a:t>
            </a:r>
            <a:r>
              <a:rPr lang="en-US" sz="1300" dirty="0" err="1"/>
              <a:t>zakonikom</a:t>
            </a:r>
            <a:r>
              <a:rPr lang="en-US" sz="1300" dirty="0"/>
              <a:t> – </a:t>
            </a:r>
            <a:r>
              <a:rPr lang="en-US" sz="1300" dirty="0" err="1"/>
              <a:t>jih</a:t>
            </a:r>
            <a:r>
              <a:rPr lang="en-US" sz="1300" dirty="0"/>
              <a:t> je </a:t>
            </a:r>
            <a:r>
              <a:rPr lang="en-US" sz="1300" dirty="0" err="1"/>
              <a:t>malo</a:t>
            </a:r>
            <a:endParaRPr lang="en-US" sz="1300" dirty="0"/>
          </a:p>
          <a:p>
            <a:pPr marL="685800" lvl="1" indent="-342900">
              <a:buFont typeface="+mj-lt"/>
              <a:buAutoNum type="arabicPeriod"/>
            </a:pPr>
            <a:r>
              <a:rPr lang="en-US" sz="1300" dirty="0" err="1"/>
              <a:t>Obdržali</a:t>
            </a:r>
            <a:r>
              <a:rPr lang="en-US" sz="1300" dirty="0"/>
              <a:t> </a:t>
            </a:r>
            <a:r>
              <a:rPr lang="en-US" sz="1300" dirty="0" err="1"/>
              <a:t>smo</a:t>
            </a:r>
            <a:r>
              <a:rPr lang="en-US" sz="1300" dirty="0"/>
              <a:t> </a:t>
            </a:r>
            <a:r>
              <a:rPr lang="en-US" sz="1300" dirty="0" err="1"/>
              <a:t>prvo</a:t>
            </a:r>
            <a:r>
              <a:rPr lang="en-US" sz="1300" dirty="0"/>
              <a:t> </a:t>
            </a:r>
            <a:r>
              <a:rPr lang="en-US" sz="1300" dirty="0" err="1"/>
              <a:t>pojavitev</a:t>
            </a:r>
            <a:r>
              <a:rPr lang="en-US" sz="1300" dirty="0"/>
              <a:t> </a:t>
            </a:r>
            <a:r>
              <a:rPr lang="en-US" sz="1300" dirty="0" err="1"/>
              <a:t>nekega</a:t>
            </a:r>
            <a:r>
              <a:rPr lang="en-US" sz="1300" dirty="0"/>
              <a:t> </a:t>
            </a:r>
            <a:r>
              <a:rPr lang="en-US" sz="1300" dirty="0" err="1"/>
              <a:t>kriminalnega</a:t>
            </a:r>
            <a:r>
              <a:rPr lang="en-US" sz="1300" dirty="0"/>
              <a:t> </a:t>
            </a:r>
            <a:r>
              <a:rPr lang="en-US" sz="1300" dirty="0" err="1"/>
              <a:t>dejanja</a:t>
            </a:r>
            <a:r>
              <a:rPr lang="en-US" sz="1300" dirty="0"/>
              <a:t> po “</a:t>
            </a:r>
            <a:r>
              <a:rPr lang="en-US" sz="1300" dirty="0" err="1"/>
              <a:t>ZaporednaStevilkaKD</a:t>
            </a:r>
            <a:r>
              <a:rPr lang="en-US" sz="1300" dirty="0"/>
              <a:t>”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 err="1"/>
              <a:t>Glavna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r>
              <a:rPr lang="en-US" sz="1600" b="1" dirty="0"/>
              <a:t>/</a:t>
            </a:r>
            <a:r>
              <a:rPr lang="en-US" sz="1600" b="1" dirty="0" err="1"/>
              <a:t>cilji</a:t>
            </a:r>
            <a:r>
              <a:rPr lang="en-US" sz="1600" b="1" dirty="0"/>
              <a:t> </a:t>
            </a:r>
            <a:r>
              <a:rPr lang="en-US" sz="1600" b="1" dirty="0" err="1"/>
              <a:t>podatkovnega</a:t>
            </a:r>
            <a:r>
              <a:rPr lang="en-US" sz="1600" b="1" dirty="0"/>
              <a:t> </a:t>
            </a:r>
            <a:r>
              <a:rPr lang="en-US" sz="1600" b="1" dirty="0" err="1"/>
              <a:t>rudarjenja</a:t>
            </a:r>
            <a:endParaRPr lang="en-US" sz="1600" b="1" dirty="0"/>
          </a:p>
          <a:p>
            <a:pPr>
              <a:buFontTx/>
              <a:buChar char="-"/>
            </a:pPr>
            <a:r>
              <a:rPr lang="en-US" sz="1600" dirty="0" err="1"/>
              <a:t>Katera</a:t>
            </a:r>
            <a:r>
              <a:rPr lang="en-US" sz="1600" dirty="0"/>
              <a:t> so </a:t>
            </a:r>
            <a:r>
              <a:rPr lang="en-US" sz="1600" dirty="0" err="1"/>
              <a:t>najbolj</a:t>
            </a:r>
            <a:r>
              <a:rPr lang="en-US" sz="1600" dirty="0"/>
              <a:t> </a:t>
            </a:r>
            <a:r>
              <a:rPr lang="en-US" sz="1600" dirty="0" err="1"/>
              <a:t>nevarna</a:t>
            </a:r>
            <a:r>
              <a:rPr lang="en-US" sz="1600" dirty="0"/>
              <a:t> </a:t>
            </a:r>
            <a:r>
              <a:rPr lang="en-US" sz="1600" dirty="0" err="1"/>
              <a:t>mesta</a:t>
            </a:r>
            <a:r>
              <a:rPr lang="en-US" sz="1600" dirty="0"/>
              <a:t> v </a:t>
            </a:r>
            <a:r>
              <a:rPr lang="en-US" sz="1600" dirty="0" err="1"/>
              <a:t>Sloveniji</a:t>
            </a:r>
            <a:r>
              <a:rPr lang="en-US" sz="1600" dirty="0"/>
              <a:t>?</a:t>
            </a:r>
          </a:p>
          <a:p>
            <a:pPr>
              <a:buFontTx/>
              <a:buChar char="-"/>
            </a:pPr>
            <a:r>
              <a:rPr lang="en-US" sz="1600" dirty="0" err="1"/>
              <a:t>Nevarnost</a:t>
            </a:r>
            <a:r>
              <a:rPr lang="en-US" sz="1600" dirty="0"/>
              <a:t> </a:t>
            </a:r>
            <a:r>
              <a:rPr lang="en-US" sz="1600" dirty="0" err="1"/>
              <a:t>nekega</a:t>
            </a:r>
            <a:r>
              <a:rPr lang="en-US" sz="1600" dirty="0"/>
              <a:t> </a:t>
            </a:r>
            <a:r>
              <a:rPr lang="en-US" sz="1600" dirty="0" err="1"/>
              <a:t>kraja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podlagi</a:t>
            </a:r>
            <a:r>
              <a:rPr lang="en-US" sz="1600" dirty="0"/>
              <a:t> </a:t>
            </a:r>
            <a:r>
              <a:rPr lang="en-US" sz="1600" dirty="0" err="1"/>
              <a:t>vrste</a:t>
            </a:r>
            <a:r>
              <a:rPr lang="en-US" sz="1600" dirty="0"/>
              <a:t> </a:t>
            </a:r>
            <a:r>
              <a:rPr lang="en-US" sz="1600" dirty="0" err="1"/>
              <a:t>ustanove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mestu</a:t>
            </a:r>
            <a:r>
              <a:rPr lang="en-US" sz="1600" dirty="0"/>
              <a:t>.</a:t>
            </a:r>
          </a:p>
          <a:p>
            <a:pPr>
              <a:buFontTx/>
              <a:buChar char="-"/>
            </a:pPr>
            <a:r>
              <a:rPr lang="en-US" sz="1600" dirty="0" err="1"/>
              <a:t>Aplikacija</a:t>
            </a:r>
            <a:r>
              <a:rPr lang="en-US" sz="1600" dirty="0"/>
              <a:t> </a:t>
            </a:r>
            <a:r>
              <a:rPr lang="en-US" sz="1600" dirty="0" err="1"/>
              <a:t>zgrajena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podlagi</a:t>
            </a:r>
            <a:r>
              <a:rPr lang="en-US" sz="1600" dirty="0"/>
              <a:t> Google Maps,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kateri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uporabnik</a:t>
            </a:r>
            <a:r>
              <a:rPr lang="en-US" sz="1600" dirty="0"/>
              <a:t> </a:t>
            </a:r>
            <a:r>
              <a:rPr lang="en-US" sz="1600" dirty="0" err="1"/>
              <a:t>pritisnil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neko</a:t>
            </a:r>
            <a:r>
              <a:rPr lang="en-US" sz="1600" dirty="0"/>
              <a:t> </a:t>
            </a:r>
            <a:r>
              <a:rPr lang="en-US" sz="1600" dirty="0" err="1"/>
              <a:t>stavbo</a:t>
            </a:r>
            <a:r>
              <a:rPr lang="en-US" sz="1600" dirty="0"/>
              <a:t> in </a:t>
            </a:r>
            <a:r>
              <a:rPr lang="en-US" sz="1600" dirty="0" err="1"/>
              <a:t>bos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prejel</a:t>
            </a:r>
            <a:r>
              <a:rPr lang="en-US" sz="1600" dirty="0"/>
              <a:t> </a:t>
            </a:r>
            <a:r>
              <a:rPr lang="en-US" sz="1600" dirty="0" err="1"/>
              <a:t>verjetnost</a:t>
            </a:r>
            <a:r>
              <a:rPr lang="en-US" sz="1600" dirty="0"/>
              <a:t>, da se </a:t>
            </a:r>
            <a:r>
              <a:rPr lang="en-US" sz="1600" dirty="0" err="1"/>
              <a:t>zgodi</a:t>
            </a:r>
            <a:r>
              <a:rPr lang="en-US" sz="1600" dirty="0"/>
              <a:t> </a:t>
            </a:r>
            <a:r>
              <a:rPr lang="en-US" sz="1600" dirty="0" err="1"/>
              <a:t>neko</a:t>
            </a:r>
            <a:r>
              <a:rPr lang="en-US" sz="1600" dirty="0"/>
              <a:t> </a:t>
            </a:r>
            <a:r>
              <a:rPr lang="en-US" sz="1600" dirty="0" err="1"/>
              <a:t>kriminalno</a:t>
            </a:r>
            <a:r>
              <a:rPr lang="en-US" sz="1600" dirty="0"/>
              <a:t> </a:t>
            </a:r>
            <a:r>
              <a:rPr lang="en-US" sz="1600" dirty="0" err="1"/>
              <a:t>dejanje</a:t>
            </a:r>
            <a:r>
              <a:rPr lang="en-US" sz="1600" dirty="0"/>
              <a:t>. </a:t>
            </a:r>
            <a:r>
              <a:rPr lang="en-US" sz="1600" dirty="0" err="1"/>
              <a:t>Prav</a:t>
            </a:r>
            <a:r>
              <a:rPr lang="en-US" sz="1600" dirty="0"/>
              <a:t> </a:t>
            </a:r>
            <a:r>
              <a:rPr lang="en-US" sz="1600" dirty="0" err="1"/>
              <a:t>tako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kazal</a:t>
            </a:r>
            <a:r>
              <a:rPr lang="en-US" sz="1600" dirty="0"/>
              <a:t> </a:t>
            </a:r>
            <a:r>
              <a:rPr lang="en-US" sz="1600" dirty="0" err="1"/>
              <a:t>nevarnosti</a:t>
            </a:r>
            <a:r>
              <a:rPr lang="en-US" sz="1600" dirty="0"/>
              <a:t> za </a:t>
            </a:r>
            <a:r>
              <a:rPr lang="en-US" sz="1600" dirty="0" err="1"/>
              <a:t>regije</a:t>
            </a:r>
            <a:r>
              <a:rPr lang="en-US" sz="1600" dirty="0"/>
              <a:t> in </a:t>
            </a:r>
            <a:r>
              <a:rPr lang="en-US" sz="1600" dirty="0" err="1"/>
              <a:t>občine</a:t>
            </a:r>
            <a:r>
              <a:rPr lang="en-US" sz="1600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C06591-6F1C-3D47-A5E3-851DD4C3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57" y="2480808"/>
            <a:ext cx="2300583" cy="231979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Mark Loboda</a:t>
            </a:r>
          </a:p>
          <a:p>
            <a:r>
              <a:rPr lang="en-US" dirty="0"/>
              <a:t>Filip </a:t>
            </a:r>
            <a:r>
              <a:rPr lang="en-US" dirty="0" err="1"/>
              <a:t>Jeretina</a:t>
            </a:r>
            <a:endParaRPr lang="en-US" dirty="0"/>
          </a:p>
          <a:p>
            <a:r>
              <a:rPr lang="en-US" dirty="0"/>
              <a:t>Irinej </a:t>
            </a:r>
            <a:r>
              <a:rPr lang="en-US" dirty="0" err="1"/>
              <a:t>Slapal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DFD98F4-ADE1-F744-9B6A-40089884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8312DDA-E7F7-8F45-A990-461B0008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786EEA-6C8C-664D-87E4-F9330A70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2C697C-7783-74C7-F76E-64E68450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11" y="661498"/>
            <a:ext cx="2729076" cy="19895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6041" y="439056"/>
                <a:ext cx="4356000" cy="4328208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200" b="0" dirty="0">
                    <a:latin typeface="Cambria Math" panose="02040503050406030204" pitchFamily="18" charset="0"/>
                  </a:rPr>
                  <a:t>Vsakem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kaznivem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dejanju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določili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nekakšen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 “score”, ki </a:t>
                </a:r>
                <a:r>
                  <a:rPr lang="en-GB" sz="1200" b="0" dirty="0" err="1">
                    <a:latin typeface="Cambria Math" panose="02040503050406030204" pitchFamily="18" charset="0"/>
                  </a:rPr>
                  <a:t>določa</a:t>
                </a:r>
                <a:r>
                  <a:rPr lang="en-GB" sz="1200" dirty="0">
                    <a:latin typeface="Cambria Math" panose="02040503050406030204" pitchFamily="18" charset="0"/>
                  </a:rPr>
                  <a:t>,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kako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nevaren</a:t>
                </a:r>
                <a:r>
                  <a:rPr lang="en-GB" sz="1200" dirty="0">
                    <a:latin typeface="Cambria Math" panose="02040503050406030204" pitchFamily="18" charset="0"/>
                  </a:rPr>
                  <a:t> je za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naše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uporabnike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aplikacije</a:t>
                </a:r>
                <a:r>
                  <a:rPr lang="en-GB" sz="1200" dirty="0">
                    <a:latin typeface="Cambria Math" panose="02040503050406030204" pitchFamily="18" charset="0"/>
                  </a:rPr>
                  <a:t>.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Izračunali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ga s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pomočjo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formule</a:t>
                </a:r>
                <a:r>
                  <a:rPr lang="en-GB" sz="1200" dirty="0">
                    <a:latin typeface="Cambria Math" panose="02040503050406030204" pitchFamily="18" charset="0"/>
                  </a:rPr>
                  <a:t>:</a:t>
                </a:r>
                <a:endParaRPr lang="en-GB" sz="12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𝑚𝑎𝑥𝐽𝑎𝑖𝑙𝑇𝑖𝑚𝑒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𝑎𝑣𝑔𝐴𝑐𝑡𝑢𝑎𝑙𝐽𝑎𝑖𝑙𝑇𝑖𝑚𝑒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𝑑𝑎𝑛𝑔𝑒𝑟𝑜𝑢𝑠𝑛𝑒𝑠𝑠</m:t>
                    </m:r>
                  </m:oMath>
                </a14:m>
                <a:r>
                  <a:rPr lang="en-US" sz="1200" b="0" dirty="0"/>
                  <a:t>;</a:t>
                </a:r>
              </a:p>
              <a:p>
                <a:pPr marL="0" indent="0">
                  <a:buNone/>
                </a:pPr>
                <a:r>
                  <a:rPr lang="en-GB" sz="1200" dirty="0" err="1"/>
                  <a:t>maxJailTime</a:t>
                </a:r>
                <a:r>
                  <a:rPr lang="en-GB" sz="1200" dirty="0"/>
                  <a:t>: </a:t>
                </a:r>
                <a:r>
                  <a:rPr lang="en-GB" sz="1200" dirty="0" err="1"/>
                  <a:t>največja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kazen</a:t>
                </a:r>
                <a:r>
                  <a:rPr lang="en-GB" sz="1200" dirty="0"/>
                  <a:t>, ki jo </a:t>
                </a:r>
                <a:r>
                  <a:rPr lang="en-GB" sz="1200" dirty="0" err="1"/>
                  <a:t>lahko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prejme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krivec</a:t>
                </a:r>
                <a:r>
                  <a:rPr lang="en-GB" sz="1200" dirty="0"/>
                  <a:t> za </a:t>
                </a:r>
                <a:r>
                  <a:rPr lang="en-GB" sz="1200" dirty="0" err="1"/>
                  <a:t>neko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kaznivo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dejanje</a:t>
                </a:r>
                <a:endParaRPr lang="en-GB" sz="1200" dirty="0"/>
              </a:p>
              <a:p>
                <a:pPr marL="0" indent="0">
                  <a:buNone/>
                </a:pPr>
                <a:r>
                  <a:rPr lang="en-GB" sz="1200" dirty="0" err="1"/>
                  <a:t>avgActualJailTime</a:t>
                </a:r>
                <a:r>
                  <a:rPr lang="en-GB" sz="1200" dirty="0"/>
                  <a:t>: </a:t>
                </a:r>
                <a:r>
                  <a:rPr lang="en-GB" sz="1200" dirty="0" err="1"/>
                  <a:t>povprečna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kazen</a:t>
                </a:r>
                <a:r>
                  <a:rPr lang="en-GB" sz="1200" dirty="0"/>
                  <a:t>, ki so jo </a:t>
                </a:r>
                <a:r>
                  <a:rPr lang="en-GB" sz="1200" dirty="0" err="1"/>
                  <a:t>krivci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prejeli</a:t>
                </a:r>
                <a:r>
                  <a:rPr lang="en-GB" sz="1200" dirty="0"/>
                  <a:t> za </a:t>
                </a:r>
                <a:r>
                  <a:rPr lang="en-GB" sz="1200" dirty="0" err="1"/>
                  <a:t>neko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kaznivo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dejanje</a:t>
                </a:r>
                <a:r>
                  <a:rPr lang="en-GB" sz="1200" dirty="0"/>
                  <a:t> v </a:t>
                </a:r>
                <a:r>
                  <a:rPr lang="en-GB" sz="1200" dirty="0" err="1"/>
                  <a:t>naših</a:t>
                </a:r>
                <a:r>
                  <a:rPr lang="en-GB" sz="1200" dirty="0"/>
                  <a:t> </a:t>
                </a:r>
                <a:r>
                  <a:rPr lang="en-GB" sz="1200" dirty="0" err="1"/>
                  <a:t>podatkih</a:t>
                </a:r>
                <a:endParaRPr lang="en-GB" sz="1200" dirty="0"/>
              </a:p>
              <a:p>
                <a:pPr marL="0" indent="0">
                  <a:buNone/>
                </a:pPr>
                <a:r>
                  <a:rPr lang="en-GB" sz="1200" b="0" dirty="0"/>
                  <a:t>dangerousness: </a:t>
                </a:r>
                <a:r>
                  <a:rPr lang="en-GB" sz="1200" b="0" dirty="0" err="1"/>
                  <a:t>naša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ocena</a:t>
                </a:r>
                <a:r>
                  <a:rPr lang="en-GB" sz="1200" b="0" dirty="0"/>
                  <a:t>, </a:t>
                </a:r>
                <a:r>
                  <a:rPr lang="en-GB" sz="1200" b="0" dirty="0" err="1"/>
                  <a:t>kako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nevarno</a:t>
                </a:r>
                <a:r>
                  <a:rPr lang="en-GB" sz="1200" b="0" dirty="0"/>
                  <a:t> je </a:t>
                </a:r>
                <a:r>
                  <a:rPr lang="en-GB" sz="1200" b="0" dirty="0" err="1"/>
                  <a:t>neko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kaznivo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dejanje</a:t>
                </a:r>
                <a:r>
                  <a:rPr lang="en-GB" sz="1200" b="0" dirty="0"/>
                  <a:t> za </a:t>
                </a:r>
                <a:r>
                  <a:rPr lang="en-GB" sz="1200" b="0" dirty="0" err="1"/>
                  <a:t>uporabnika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aplikacije</a:t>
                </a:r>
                <a:r>
                  <a:rPr lang="en-GB" sz="1200" b="0" dirty="0"/>
                  <a:t> (</a:t>
                </a:r>
                <a:r>
                  <a:rPr lang="en-GB" sz="1200" b="0" dirty="0" err="1"/>
                  <a:t>npr</a:t>
                </a:r>
                <a:r>
                  <a:rPr lang="en-GB" sz="1200" b="0" dirty="0"/>
                  <a:t>. “</a:t>
                </a:r>
                <a:r>
                  <a:rPr lang="en-GB" sz="1200" b="0" dirty="0" err="1"/>
                  <a:t>kršitev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temeljnih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pravic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delavcev</a:t>
                </a:r>
                <a:r>
                  <a:rPr lang="en-GB" sz="1200" b="0" dirty="0"/>
                  <a:t>” je </a:t>
                </a:r>
                <a:r>
                  <a:rPr lang="en-GB" sz="1200" b="0" dirty="0" err="1"/>
                  <a:t>zelo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majhen</a:t>
                </a:r>
                <a:r>
                  <a:rPr lang="en-GB" sz="1200" b="0" dirty="0"/>
                  <a:t>, “</a:t>
                </a:r>
                <a:r>
                  <a:rPr lang="en-GB" sz="1200" b="0" dirty="0" err="1"/>
                  <a:t>tatvina</a:t>
                </a:r>
                <a:r>
                  <a:rPr lang="en-GB" sz="1200" b="0" dirty="0"/>
                  <a:t>”</a:t>
                </a:r>
                <a:r>
                  <a:rPr lang="en-GB" sz="1200" dirty="0"/>
                  <a:t> pa je </a:t>
                </a:r>
                <a:r>
                  <a:rPr lang="en-GB" sz="1200" dirty="0" err="1"/>
                  <a:t>zelo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velik</a:t>
                </a:r>
                <a:r>
                  <a:rPr lang="en-GB" sz="1200" dirty="0"/>
                  <a:t>)</a:t>
                </a:r>
              </a:p>
              <a:p>
                <a:pPr marL="0" indent="0">
                  <a:buNone/>
                </a:pPr>
                <a:r>
                  <a:rPr lang="en-GB" sz="1200" b="0" dirty="0"/>
                  <a:t>To </a:t>
                </a:r>
                <a:r>
                  <a:rPr lang="en-GB" sz="1200" b="0" dirty="0" err="1"/>
                  <a:t>oceno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smo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nato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uporabili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pri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ocenjevanju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vse</a:t>
                </a:r>
                <a:r>
                  <a:rPr lang="en-GB" sz="1200" dirty="0" err="1"/>
                  <a:t>h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nevarnosti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vsega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Tu </a:t>
                </a:r>
                <a:r>
                  <a:rPr lang="en-GB" sz="1200" dirty="0" err="1"/>
                  <a:t>smo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morali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maxJailTime</a:t>
                </a:r>
                <a:r>
                  <a:rPr lang="en-GB" sz="1200" dirty="0"/>
                  <a:t> in dangerousness za </a:t>
                </a:r>
                <a:r>
                  <a:rPr lang="en-GB" sz="1200" dirty="0" err="1"/>
                  <a:t>vsa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kazniva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določiti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roke</a:t>
                </a:r>
                <a:r>
                  <a:rPr lang="en-GB" sz="1200" dirty="0"/>
                  <a:t>. Dangerousness </a:t>
                </a:r>
                <a:r>
                  <a:rPr lang="en-GB" sz="1200" dirty="0" err="1"/>
                  <a:t>zato</a:t>
                </a:r>
                <a:r>
                  <a:rPr lang="en-GB" sz="1200" dirty="0"/>
                  <a:t>, </a:t>
                </a:r>
                <a:r>
                  <a:rPr lang="en-GB" sz="1200" dirty="0" err="1"/>
                  <a:t>ker</a:t>
                </a:r>
                <a:r>
                  <a:rPr lang="en-GB" sz="1200" dirty="0"/>
                  <a:t> je to </a:t>
                </a:r>
                <a:r>
                  <a:rPr lang="en-GB" sz="1200" dirty="0" err="1"/>
                  <a:t>bilo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določeno</a:t>
                </a:r>
                <a:r>
                  <a:rPr lang="en-GB" sz="1200" dirty="0"/>
                  <a:t> po </a:t>
                </a:r>
                <a:r>
                  <a:rPr lang="en-GB" sz="1200" dirty="0" err="1"/>
                  <a:t>našem</a:t>
                </a:r>
                <a:r>
                  <a:rPr lang="en-GB" sz="1200" dirty="0"/>
                  <a:t> </a:t>
                </a:r>
                <a:r>
                  <a:rPr lang="en-GB" sz="1200" dirty="0" err="1"/>
                  <a:t>mnenju</a:t>
                </a:r>
                <a:r>
                  <a:rPr lang="en-GB" sz="1200" dirty="0"/>
                  <a:t>, </a:t>
                </a:r>
                <a:r>
                  <a:rPr lang="en-GB" sz="1200" dirty="0" err="1"/>
                  <a:t>maxJailTime</a:t>
                </a:r>
                <a:r>
                  <a:rPr lang="en-GB" sz="1200" dirty="0"/>
                  <a:t> pa </a:t>
                </a:r>
                <a:r>
                  <a:rPr lang="en-GB" sz="1200" dirty="0" err="1"/>
                  <a:t>zato</a:t>
                </a:r>
                <a:r>
                  <a:rPr lang="en-GB" sz="1200" dirty="0"/>
                  <a:t>, </a:t>
                </a:r>
                <a:r>
                  <a:rPr lang="en-GB" sz="1200" dirty="0" err="1"/>
                  <a:t>ker</a:t>
                </a:r>
                <a:r>
                  <a:rPr lang="en-GB" sz="1200" dirty="0"/>
                  <a:t> je v </a:t>
                </a:r>
                <a:r>
                  <a:rPr lang="en-GB" sz="1200" dirty="0" err="1"/>
                  <a:t>zakoniku</a:t>
                </a:r>
                <a:r>
                  <a:rPr lang="en-GB" sz="1200" dirty="0"/>
                  <a:t> </a:t>
                </a:r>
                <a:r>
                  <a:rPr lang="en-GB" sz="1200" dirty="0" err="1"/>
                  <a:t>zapisano</a:t>
                </a:r>
                <a:r>
                  <a:rPr lang="en-GB" sz="1200" dirty="0"/>
                  <a:t> v </a:t>
                </a:r>
                <a:r>
                  <a:rPr lang="en-GB" sz="1200" dirty="0" err="1"/>
                  <a:t>človeško-berljivem</a:t>
                </a:r>
                <a:r>
                  <a:rPr lang="en-GB" sz="1200" dirty="0"/>
                  <a:t>/</a:t>
                </a:r>
                <a:r>
                  <a:rPr lang="en-GB" sz="1200" dirty="0" err="1"/>
                  <a:t>naravnem</a:t>
                </a:r>
                <a:r>
                  <a:rPr lang="en-GB" sz="1200" dirty="0"/>
                  <a:t> </a:t>
                </a:r>
                <a:r>
                  <a:rPr lang="en-GB" sz="1200" dirty="0" err="1"/>
                  <a:t>jeziku</a:t>
                </a:r>
                <a:r>
                  <a:rPr lang="en-GB" sz="12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6041" y="439056"/>
                <a:ext cx="4356000" cy="4328208"/>
              </a:xfrm>
              <a:blipFill>
                <a:blip r:embed="rId3"/>
                <a:stretch>
                  <a:fillRect t="-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4E3-8963-334D-848C-E4EE0D7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343F5-9AFD-314A-B851-B4B16EF4AB6C}"/>
              </a:ext>
            </a:extLst>
          </p:cNvPr>
          <p:cNvSpPr txBox="1">
            <a:spLocks/>
          </p:cNvSpPr>
          <p:nvPr/>
        </p:nvSpPr>
        <p:spPr>
          <a:xfrm>
            <a:off x="92765" y="82696"/>
            <a:ext cx="4403432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Problem: </a:t>
            </a:r>
            <a:r>
              <a:rPr lang="en-US" sz="1600" b="1" dirty="0" err="1"/>
              <a:t>Določanje</a:t>
            </a:r>
            <a:r>
              <a:rPr lang="en-US" sz="1600" b="1" dirty="0"/>
              <a:t> </a:t>
            </a:r>
            <a:r>
              <a:rPr lang="en-US" sz="1600" b="1" dirty="0" err="1"/>
              <a:t>nevarnosti</a:t>
            </a:r>
            <a:r>
              <a:rPr lang="en-US" sz="1600" b="1" dirty="0"/>
              <a:t> za </a:t>
            </a:r>
            <a:r>
              <a:rPr lang="en-US" sz="1600" b="1" dirty="0" err="1"/>
              <a:t>neko</a:t>
            </a:r>
            <a:r>
              <a:rPr lang="en-US" sz="1600" b="1" dirty="0"/>
              <a:t> </a:t>
            </a:r>
            <a:r>
              <a:rPr lang="en-US" sz="1600" b="1" dirty="0" err="1"/>
              <a:t>kaznivo</a:t>
            </a:r>
            <a:r>
              <a:rPr lang="en-US" sz="1600" b="1" dirty="0"/>
              <a:t> </a:t>
            </a:r>
            <a:r>
              <a:rPr lang="en-US" sz="1600" b="1" dirty="0" err="1"/>
              <a:t>dejanje</a:t>
            </a:r>
            <a:endParaRPr lang="en-US" sz="16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9F5A0B-66B3-574B-8ADF-47E9BEA982E5}"/>
              </a:ext>
            </a:extLst>
          </p:cNvPr>
          <p:cNvSpPr txBox="1">
            <a:spLocks/>
          </p:cNvSpPr>
          <p:nvPr/>
        </p:nvSpPr>
        <p:spPr>
          <a:xfrm>
            <a:off x="4572000" y="720327"/>
            <a:ext cx="4436828" cy="304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225E6-F674-D74E-9E6E-25DF3C6A53B1}"/>
              </a:ext>
            </a:extLst>
          </p:cNvPr>
          <p:cNvSpPr txBox="1">
            <a:spLocks/>
          </p:cNvSpPr>
          <p:nvPr/>
        </p:nvSpPr>
        <p:spPr>
          <a:xfrm>
            <a:off x="4559278" y="82696"/>
            <a:ext cx="4491956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Rezultati</a:t>
            </a:r>
            <a:r>
              <a:rPr lang="en-US" sz="1600" b="1" dirty="0"/>
              <a:t>/</a:t>
            </a:r>
            <a:r>
              <a:rPr lang="en-US" sz="1600" b="1" dirty="0" err="1"/>
              <a:t>dosedanje</a:t>
            </a:r>
            <a:r>
              <a:rPr lang="en-US" sz="1600" b="1" dirty="0"/>
              <a:t> </a:t>
            </a:r>
            <a:r>
              <a:rPr lang="en-US" sz="1600" b="1" dirty="0" err="1"/>
              <a:t>ugotovitve</a:t>
            </a:r>
            <a:r>
              <a:rPr lang="en-US" sz="1600" b="1" dirty="0"/>
              <a:t>/</a:t>
            </a:r>
            <a:r>
              <a:rPr lang="en-US" sz="1600" b="1" dirty="0" err="1"/>
              <a:t>odprta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endParaRPr lang="en-US" sz="1600" b="1" dirty="0"/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32A25F90-8F3F-BA4A-B69D-D50871A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AD5B515-41AA-9B49-B73A-7917CFB0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1C058-09CA-EE7D-209F-8619CDDD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59" y="3057061"/>
            <a:ext cx="4292678" cy="144115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FC9798E-C22A-6049-8D8E-80BEDDEA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9278" y="439055"/>
            <a:ext cx="4462272" cy="22950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000" dirty="0"/>
              <a:t>Primer JSON </a:t>
            </a:r>
            <a:r>
              <a:rPr lang="en-US" sz="1000" dirty="0" err="1"/>
              <a:t>zapisov</a:t>
            </a:r>
            <a:r>
              <a:rPr lang="en-US" sz="1000" dirty="0"/>
              <a:t> </a:t>
            </a:r>
            <a:r>
              <a:rPr lang="en-US" sz="1000" dirty="0" err="1"/>
              <a:t>kaznivih</a:t>
            </a:r>
            <a:r>
              <a:rPr lang="en-US" sz="1000" dirty="0"/>
              <a:t> </a:t>
            </a:r>
            <a:r>
              <a:rPr lang="en-US" sz="1000" dirty="0" err="1"/>
              <a:t>dejanj</a:t>
            </a:r>
            <a:r>
              <a:rPr lang="en-US" sz="1000" dirty="0"/>
              <a:t>: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BC37EF8A-526A-97B3-7DCC-E7A653A7EBDC}"/>
              </a:ext>
            </a:extLst>
          </p:cNvPr>
          <p:cNvSpPr txBox="1">
            <a:spLocks/>
          </p:cNvSpPr>
          <p:nvPr/>
        </p:nvSpPr>
        <p:spPr>
          <a:xfrm>
            <a:off x="4559278" y="2779406"/>
            <a:ext cx="4462272" cy="19878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Izračun</a:t>
            </a:r>
            <a:r>
              <a:rPr lang="en-US" sz="1000" dirty="0"/>
              <a:t> </a:t>
            </a:r>
            <a:r>
              <a:rPr lang="en-US" sz="1000" dirty="0" err="1"/>
              <a:t>povsod</a:t>
            </a:r>
            <a:r>
              <a:rPr lang="en-US" sz="1000" dirty="0"/>
              <a:t>, </a:t>
            </a:r>
            <a:r>
              <a:rPr lang="en-US" sz="1000" dirty="0" err="1"/>
              <a:t>kjer</a:t>
            </a:r>
            <a:r>
              <a:rPr lang="en-US" sz="1000" dirty="0"/>
              <a:t> </a:t>
            </a:r>
            <a:r>
              <a:rPr lang="en-US" sz="1000" dirty="0" err="1"/>
              <a:t>smo</a:t>
            </a:r>
            <a:r>
              <a:rPr lang="en-US" sz="1000" dirty="0"/>
              <a:t> to </a:t>
            </a:r>
            <a:r>
              <a:rPr lang="en-US" sz="1000" dirty="0" err="1"/>
              <a:t>uporabljali</a:t>
            </a:r>
            <a:r>
              <a:rPr lang="en-US" sz="1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3365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6041" y="439056"/>
                <a:ext cx="3098311" cy="2003617"/>
              </a:xfrm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1200" dirty="0"/>
                  <a:t>Za </a:t>
                </a:r>
                <a:r>
                  <a:rPr lang="en-GB" sz="1200" dirty="0" err="1"/>
                  <a:t>vsako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regijo</a:t>
                </a:r>
                <a:r>
                  <a:rPr lang="en-GB" sz="1200" dirty="0"/>
                  <a:t> in </a:t>
                </a:r>
                <a:r>
                  <a:rPr lang="en-GB" sz="1200" dirty="0" err="1"/>
                  <a:t>občino</a:t>
                </a:r>
                <a:r>
                  <a:rPr lang="en-GB" sz="1200" dirty="0"/>
                  <a:t> v </a:t>
                </a:r>
                <a:r>
                  <a:rPr lang="en-GB" sz="1200" dirty="0" err="1"/>
                  <a:t>Sloveniji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izračunali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nekakšen</a:t>
                </a:r>
                <a:r>
                  <a:rPr lang="en-GB" sz="1200" dirty="0"/>
                  <a:t> “Danger score”, ki </a:t>
                </a:r>
                <a:r>
                  <a:rPr lang="en-GB" sz="1200" dirty="0" err="1"/>
                  <a:t>nam</a:t>
                </a:r>
                <a:r>
                  <a:rPr lang="en-GB" sz="1200" dirty="0"/>
                  <a:t> </a:t>
                </a:r>
                <a:r>
                  <a:rPr lang="en-GB" sz="1200" dirty="0" err="1"/>
                  <a:t>pove</a:t>
                </a:r>
                <a:r>
                  <a:rPr lang="en-GB" sz="1200" dirty="0"/>
                  <a:t>, </a:t>
                </a:r>
                <a:r>
                  <a:rPr lang="en-GB" sz="1200" dirty="0" err="1"/>
                  <a:t>kako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nevarno</a:t>
                </a:r>
                <a:r>
                  <a:rPr lang="en-GB" sz="1200" dirty="0"/>
                  <a:t> je </a:t>
                </a:r>
                <a:r>
                  <a:rPr lang="en-GB" sz="1200" dirty="0" err="1"/>
                  <a:t>neko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območje</a:t>
                </a:r>
                <a:r>
                  <a:rPr lang="en-GB" sz="1200" dirty="0"/>
                  <a:t>. </a:t>
                </a:r>
                <a:r>
                  <a:rPr lang="en-GB" sz="1200" dirty="0" err="1"/>
                  <a:t>Samo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oceno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nevarnosti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izračunali</a:t>
                </a:r>
                <a:r>
                  <a:rPr lang="en-GB" sz="1200" dirty="0"/>
                  <a:t> po </a:t>
                </a:r>
                <a:r>
                  <a:rPr lang="en-GB" sz="1200" dirty="0" err="1"/>
                  <a:t>formuli</a:t>
                </a:r>
                <a:r>
                  <a:rPr lang="en-GB" sz="12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𝑢𝑡𝑒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ž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𝐾𝑎𝑧𝑛𝑖𝑣𝑒𝑔𝑎𝐷𝑒𝑗𝑎𝑛𝑗</m:t>
                            </m:r>
                            <m:sSub>
                              <m:sSubPr>
                                <m:ctrlP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𝑡𝑒𝑣𝑖𝑙𝑜𝑃𝑟𝑒𝑏𝑖𝑣𝑎𝑙𝑐𝑒𝑣</m:t>
                        </m:r>
                      </m:den>
                    </m:f>
                  </m:oMath>
                </a14:m>
                <a:r>
                  <a:rPr lang="en-GB" sz="1200" dirty="0"/>
                  <a:t>;</a:t>
                </a:r>
              </a:p>
              <a:p>
                <a:pPr marL="0" indent="0">
                  <a:buNone/>
                </a:pPr>
                <a:r>
                  <a:rPr lang="en-GB" sz="1200" dirty="0" err="1"/>
                  <a:t>Torej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sešteli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vsa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kazniva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dejanja</a:t>
                </a:r>
                <a:r>
                  <a:rPr lang="en-GB" sz="1200" dirty="0"/>
                  <a:t> v </a:t>
                </a:r>
                <a:r>
                  <a:rPr lang="en-GB" sz="1200" dirty="0" err="1"/>
                  <a:t>podatkih</a:t>
                </a:r>
                <a:r>
                  <a:rPr lang="en-GB" sz="1200" dirty="0"/>
                  <a:t> za </a:t>
                </a:r>
                <a:r>
                  <a:rPr lang="en-GB" sz="1200" dirty="0" err="1"/>
                  <a:t>neko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regijo</a:t>
                </a:r>
                <a:r>
                  <a:rPr lang="en-GB" sz="1200" dirty="0"/>
                  <a:t>/</a:t>
                </a:r>
                <a:r>
                  <a:rPr lang="en-GB" sz="1200" dirty="0" err="1"/>
                  <a:t>občino</a:t>
                </a:r>
                <a:r>
                  <a:rPr lang="en-GB" sz="1200" dirty="0"/>
                  <a:t>, </a:t>
                </a:r>
                <a:r>
                  <a:rPr lang="en-GB" sz="1200" dirty="0" err="1"/>
                  <a:t>nato</a:t>
                </a:r>
                <a:r>
                  <a:rPr lang="en-GB" sz="1200" dirty="0"/>
                  <a:t> pa to </a:t>
                </a:r>
                <a:r>
                  <a:rPr lang="en-GB" sz="1200" dirty="0" err="1"/>
                  <a:t>vrednost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delili</a:t>
                </a:r>
                <a:r>
                  <a:rPr lang="en-GB" sz="1200" dirty="0"/>
                  <a:t> z </a:t>
                </a:r>
                <a:r>
                  <a:rPr lang="en-GB" sz="1200" dirty="0" err="1"/>
                  <a:t>številom</a:t>
                </a:r>
                <a:r>
                  <a:rPr lang="en-GB" sz="1200" dirty="0"/>
                  <a:t> </a:t>
                </a:r>
                <a:r>
                  <a:rPr lang="en-GB" sz="1200" dirty="0" err="1"/>
                  <a:t>prebivalcev</a:t>
                </a:r>
                <a:r>
                  <a:rPr lang="en-GB" sz="1200" dirty="0"/>
                  <a:t> </a:t>
                </a:r>
                <a:r>
                  <a:rPr lang="en-GB" sz="1200" dirty="0" err="1"/>
                  <a:t>te</a:t>
                </a:r>
                <a:r>
                  <a:rPr lang="en-GB" sz="1200" dirty="0"/>
                  <a:t> </a:t>
                </a:r>
                <a:r>
                  <a:rPr lang="en-GB" sz="1200" dirty="0" err="1"/>
                  <a:t>regije</a:t>
                </a:r>
                <a:r>
                  <a:rPr lang="en-GB" sz="1200" dirty="0"/>
                  <a:t>/</a:t>
                </a:r>
                <a:r>
                  <a:rPr lang="en-GB" sz="1200" dirty="0" err="1"/>
                  <a:t>občine</a:t>
                </a: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V </a:t>
                </a:r>
                <a:r>
                  <a:rPr lang="en-GB" sz="1200" dirty="0" err="1"/>
                  <a:t>aplikaciji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smo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nato</a:t>
                </a:r>
                <a:r>
                  <a:rPr lang="en-GB" sz="1200" dirty="0"/>
                  <a:t> za </a:t>
                </a:r>
                <a:r>
                  <a:rPr lang="en-GB" sz="1200" dirty="0" err="1"/>
                  <a:t>prikaz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nevarnosti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delili</a:t>
                </a:r>
                <a:r>
                  <a:rPr lang="en-GB" sz="1200" dirty="0"/>
                  <a:t> z </a:t>
                </a:r>
                <a:r>
                  <a:rPr lang="en-GB" sz="1200" dirty="0" err="1"/>
                  <a:t>konstanto</a:t>
                </a:r>
                <a:r>
                  <a:rPr lang="en-GB" sz="1200" dirty="0"/>
                  <a:t> 130, da so bile </a:t>
                </a:r>
                <a:r>
                  <a:rPr lang="en-GB" sz="1200" dirty="0" err="1"/>
                  <a:t>vrednosti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nekoliko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bolj</a:t>
                </a:r>
                <a:r>
                  <a:rPr lang="en-GB" sz="1200" dirty="0"/>
                  <a:t> </a:t>
                </a:r>
                <a:r>
                  <a:rPr lang="en-GB" sz="1200" dirty="0" err="1"/>
                  <a:t>reprezentativne</a:t>
                </a:r>
                <a:r>
                  <a:rPr lang="en-GB" sz="1200" dirty="0"/>
                  <a:t> in </a:t>
                </a:r>
                <a:r>
                  <a:rPr lang="en-GB" sz="1200" dirty="0" err="1"/>
                  <a:t>na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neki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skali</a:t>
                </a:r>
                <a:r>
                  <a:rPr lang="en-GB" sz="12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6041" y="439056"/>
                <a:ext cx="3098311" cy="2003617"/>
              </a:xfrm>
              <a:blipFill>
                <a:blip r:embed="rId2"/>
                <a:stretch>
                  <a:fillRect l="-3137" t="-12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4E3-8963-334D-848C-E4EE0D7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343F5-9AFD-314A-B851-B4B16EF4AB6C}"/>
              </a:ext>
            </a:extLst>
          </p:cNvPr>
          <p:cNvSpPr txBox="1">
            <a:spLocks/>
          </p:cNvSpPr>
          <p:nvPr/>
        </p:nvSpPr>
        <p:spPr>
          <a:xfrm>
            <a:off x="77530" y="110173"/>
            <a:ext cx="3106822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Problem: </a:t>
            </a:r>
            <a:r>
              <a:rPr lang="en-US" sz="1600" b="1" dirty="0" err="1"/>
              <a:t>Varnost</a:t>
            </a:r>
            <a:r>
              <a:rPr lang="en-US" sz="1600" b="1" dirty="0"/>
              <a:t> </a:t>
            </a:r>
            <a:r>
              <a:rPr lang="en-US" sz="1600" b="1" dirty="0" err="1"/>
              <a:t>posamezne</a:t>
            </a:r>
            <a:r>
              <a:rPr lang="en-US" sz="1600" b="1" dirty="0"/>
              <a:t> </a:t>
            </a:r>
            <a:r>
              <a:rPr lang="en-US" sz="1600" b="1" dirty="0" err="1"/>
              <a:t>občine</a:t>
            </a:r>
            <a:r>
              <a:rPr lang="en-US" sz="1600" b="1" dirty="0"/>
              <a:t> in </a:t>
            </a:r>
            <a:r>
              <a:rPr lang="en-US" sz="1600" b="1" dirty="0" err="1"/>
              <a:t>regije</a:t>
            </a:r>
            <a:r>
              <a:rPr lang="en-US" sz="1600" b="1" dirty="0"/>
              <a:t>	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225E6-F674-D74E-9E6E-25DF3C6A53B1}"/>
              </a:ext>
            </a:extLst>
          </p:cNvPr>
          <p:cNvSpPr txBox="1">
            <a:spLocks/>
          </p:cNvSpPr>
          <p:nvPr/>
        </p:nvSpPr>
        <p:spPr>
          <a:xfrm>
            <a:off x="3321424" y="-11253"/>
            <a:ext cx="5636434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Rezultati</a:t>
            </a:r>
            <a:r>
              <a:rPr lang="en-US" sz="1600" b="1" dirty="0"/>
              <a:t>/</a:t>
            </a:r>
            <a:r>
              <a:rPr lang="en-US" sz="1600" b="1" dirty="0" err="1"/>
              <a:t>dosedanje</a:t>
            </a:r>
            <a:r>
              <a:rPr lang="en-US" sz="1600" b="1" dirty="0"/>
              <a:t> </a:t>
            </a:r>
            <a:r>
              <a:rPr lang="en-US" sz="1600" b="1" dirty="0" err="1"/>
              <a:t>ugotovitve</a:t>
            </a:r>
            <a:r>
              <a:rPr lang="en-US" sz="1600" b="1" dirty="0"/>
              <a:t>/</a:t>
            </a:r>
            <a:r>
              <a:rPr lang="en-US" sz="1600" b="1" dirty="0" err="1"/>
              <a:t>odprta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endParaRPr lang="en-US" sz="1600" b="1" dirty="0"/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32A25F90-8F3F-BA4A-B69D-D50871A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AD5B515-41AA-9B49-B73A-7917CFB0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FC9798E-C22A-6049-8D8E-80BEDDEA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09" y="2630809"/>
            <a:ext cx="3571162" cy="21697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1000" dirty="0" err="1"/>
              <a:t>Nevarnost</a:t>
            </a:r>
            <a:r>
              <a:rPr lang="en-US" sz="1000" dirty="0"/>
              <a:t> </a:t>
            </a:r>
            <a:r>
              <a:rPr lang="en-US" sz="1000" dirty="0" err="1"/>
              <a:t>regij</a:t>
            </a:r>
            <a:r>
              <a:rPr lang="en-US" sz="1000" dirty="0"/>
              <a:t> </a:t>
            </a:r>
            <a:r>
              <a:rPr lang="en-US" sz="1000" dirty="0" err="1"/>
              <a:t>Slovenije</a:t>
            </a:r>
            <a:endParaRPr lang="en-US" sz="1000" dirty="0"/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BC37EF8A-526A-97B3-7DCC-E7A653A7EBDC}"/>
              </a:ext>
            </a:extLst>
          </p:cNvPr>
          <p:cNvSpPr txBox="1">
            <a:spLocks/>
          </p:cNvSpPr>
          <p:nvPr/>
        </p:nvSpPr>
        <p:spPr>
          <a:xfrm>
            <a:off x="3321424" y="296233"/>
            <a:ext cx="5643769" cy="28503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Nevarnost</a:t>
            </a:r>
            <a:r>
              <a:rPr lang="en-US" sz="1000" dirty="0"/>
              <a:t> </a:t>
            </a:r>
            <a:r>
              <a:rPr lang="en-US" sz="1000" dirty="0" err="1"/>
              <a:t>občin</a:t>
            </a:r>
            <a:r>
              <a:rPr lang="en-US" sz="1000" dirty="0"/>
              <a:t> </a:t>
            </a:r>
            <a:r>
              <a:rPr lang="en-US" sz="1000" dirty="0" err="1"/>
              <a:t>Slovenije</a:t>
            </a:r>
            <a:r>
              <a:rPr lang="en-US" sz="1000" dirty="0"/>
              <a:t>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B33CD0-B6C6-3AB5-5FFF-EE956CEE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7" y="2813900"/>
            <a:ext cx="3408248" cy="1893471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40D9FE8-660A-74BE-2BE4-3CACA888C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02" y="467059"/>
            <a:ext cx="5252696" cy="25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6040" y="439056"/>
                <a:ext cx="4456275" cy="4328208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200" dirty="0">
                    <a:latin typeface="Cambria Math" panose="02040503050406030204" pitchFamily="18" charset="0"/>
                  </a:rPr>
                  <a:t>Poizkusili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določiti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nevarnost</a:t>
                </a:r>
                <a:r>
                  <a:rPr lang="en-GB" sz="1200" dirty="0">
                    <a:latin typeface="Cambria Math" panose="02040503050406030204" pitchFamily="18" charset="0"/>
                  </a:rPr>
                  <a:t> za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poljuben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kraj</a:t>
                </a:r>
                <a:r>
                  <a:rPr lang="en-GB" sz="1200" dirty="0">
                    <a:latin typeface="Cambria Math" panose="02040503050406030204" pitchFamily="18" charset="0"/>
                  </a:rPr>
                  <a:t>.  </a:t>
                </a:r>
              </a:p>
              <a:p>
                <a:pPr marL="0" indent="0">
                  <a:buNone/>
                </a:pPr>
                <a:r>
                  <a:rPr lang="en-GB" sz="1200" dirty="0">
                    <a:latin typeface="Cambria Math" panose="02040503050406030204" pitchFamily="18" charset="0"/>
                  </a:rPr>
                  <a:t>To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storili</a:t>
                </a:r>
                <a:r>
                  <a:rPr lang="en-GB" sz="1200" dirty="0">
                    <a:latin typeface="Cambria Math" panose="02040503050406030204" pitchFamily="18" charset="0"/>
                  </a:rPr>
                  <a:t> s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pomočju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opisa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kraja</a:t>
                </a:r>
                <a:r>
                  <a:rPr lang="en-GB" sz="1200" dirty="0">
                    <a:latin typeface="Cambria Math" panose="02040503050406030204" pitchFamily="18" charset="0"/>
                  </a:rPr>
                  <a:t>, ki je del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podatkovne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zbirke</a:t>
                </a:r>
                <a:r>
                  <a:rPr lang="en-GB" sz="1200" dirty="0">
                    <a:latin typeface="Cambria Math" panose="020405030504060302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GB" sz="1200" dirty="0">
                    <a:latin typeface="Cambria Math" panose="02040503050406030204" pitchFamily="18" charset="0"/>
                  </a:rPr>
                  <a:t>Za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vsak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opis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kraja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izračunali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njegovo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nevarnost</a:t>
                </a:r>
                <a:r>
                  <a:rPr lang="en-GB" sz="1200" dirty="0">
                    <a:latin typeface="Cambria Math" panose="02040503050406030204" pitchFamily="18" charset="0"/>
                  </a:rPr>
                  <a:t>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1" i="0" smtClean="0">
                        <a:latin typeface="Cambria Math" panose="02040503050406030204" pitchFamily="18" charset="0"/>
                      </a:rPr>
                      <m:t>𝐧𝐞𝐯𝐚𝐫𝐧𝐨𝐬</m:t>
                    </m:r>
                    <m:sSub>
                      <m:sSubPr>
                        <m:ctrlPr>
                          <a:rPr lang="en-GB" sz="1200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𝐨𝐩𝐢𝐬𝐊𝐫𝐚𝐣𝐚</m:t>
                        </m:r>
                      </m:sub>
                    </m:sSub>
                    <m:r>
                      <a:rPr lang="en-GB" sz="1200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GB" sz="1200" b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1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  <m:e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𝐮𝐭𝐞</m:t>
                        </m:r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ž</m:t>
                        </m:r>
                        <m:r>
                          <a:rPr lang="en-GB" sz="1200" b="1" i="0" smtClean="0">
                            <a:latin typeface="Cambria Math" panose="02040503050406030204" pitchFamily="18" charset="0"/>
                          </a:rPr>
                          <m:t>𝐊𝐚𝐳𝐧𝐢𝐯𝐞𝐠𝐚𝐃𝐞𝐣𝐚𝐧𝐣</m:t>
                        </m:r>
                        <m:sSub>
                          <m:sSubPr>
                            <m:ctrlPr>
                              <a:rPr lang="en-GB" sz="1200" b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1" i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GB" sz="1200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200" dirty="0"/>
                  <a:t>, </a:t>
                </a:r>
                <a:r>
                  <a:rPr lang="en-GB" sz="1200" dirty="0" err="1"/>
                  <a:t>pri</a:t>
                </a:r>
                <a:r>
                  <a:rPr lang="en-GB" sz="1200" dirty="0"/>
                  <a:t> </a:t>
                </a:r>
                <a:r>
                  <a:rPr lang="en-GB" sz="1200" dirty="0" err="1"/>
                  <a:t>čemer</a:t>
                </a:r>
                <a:r>
                  <a:rPr lang="en-GB" sz="1200" dirty="0"/>
                  <a:t>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</a:rPr>
                      <m:t>kaznivoDejanj</m:t>
                    </m:r>
                    <m:sSub>
                      <m:sSubPr>
                        <m:ctrlPr>
                          <a:rPr lang="en-GB" sz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sz="1200" dirty="0"/>
                  <a:t>, </a:t>
                </a:r>
                <a:r>
                  <a:rPr lang="en-GB" sz="1200" dirty="0" err="1"/>
                  <a:t>i</a:t>
                </a:r>
                <a:r>
                  <a:rPr lang="en-GB" sz="1200" dirty="0"/>
                  <a:t>-to </a:t>
                </a:r>
                <a:r>
                  <a:rPr lang="en-GB" sz="1200" dirty="0" err="1"/>
                  <a:t>kaznivo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dejanje</a:t>
                </a:r>
                <a:r>
                  <a:rPr lang="en-GB" sz="1200" dirty="0"/>
                  <a:t> </a:t>
                </a:r>
                <a:r>
                  <a:rPr lang="en-GB" sz="1200" dirty="0" err="1"/>
                  <a:t>vseh</a:t>
                </a:r>
                <a:r>
                  <a:rPr lang="en-GB" sz="1200" dirty="0"/>
                  <a:t> </a:t>
                </a:r>
                <a:r>
                  <a:rPr lang="en-GB" sz="1200" dirty="0" err="1"/>
                  <a:t>dejanj</a:t>
                </a:r>
                <a:r>
                  <a:rPr lang="en-GB" sz="1200" dirty="0"/>
                  <a:t>, ki so se </a:t>
                </a:r>
                <a:r>
                  <a:rPr lang="en-GB" sz="1200" dirty="0" err="1"/>
                  <a:t>zgodila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na</a:t>
                </a:r>
                <a:r>
                  <a:rPr lang="en-GB" sz="1200" dirty="0"/>
                  <a:t> </a:t>
                </a:r>
                <a:r>
                  <a:rPr lang="en-GB" sz="1200" dirty="0" err="1"/>
                  <a:t>istem</a:t>
                </a:r>
                <a:r>
                  <a:rPr lang="en-GB" sz="1200" dirty="0"/>
                  <a:t> </a:t>
                </a:r>
                <a:r>
                  <a:rPr lang="en-GB" sz="1200" dirty="0" err="1"/>
                  <a:t>opisu</a:t>
                </a:r>
                <a:r>
                  <a:rPr lang="en-GB" sz="1200" dirty="0"/>
                  <a:t> </a:t>
                </a:r>
                <a:r>
                  <a:rPr lang="en-GB" sz="1200" dirty="0" err="1"/>
                  <a:t>kraja</a:t>
                </a:r>
                <a:r>
                  <a:rPr lang="en-GB" sz="1200" dirty="0"/>
                  <a:t>;</a:t>
                </a:r>
                <a:endParaRPr lang="en-GB" sz="1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200" dirty="0" err="1">
                    <a:latin typeface="Cambria Math" panose="02040503050406030204" pitchFamily="18" charset="0"/>
                  </a:rPr>
                  <a:t>Te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izračunane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nevarnosti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nato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normalizirali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na</a:t>
                </a:r>
                <a:r>
                  <a:rPr lang="en-GB" sz="1200" dirty="0">
                    <a:latin typeface="Cambria Math" panose="02040503050406030204" pitchFamily="18" charset="0"/>
                  </a:rPr>
                  <a:t> interval [0,1].</a:t>
                </a:r>
              </a:p>
              <a:p>
                <a:pPr marL="0" indent="0">
                  <a:buNone/>
                </a:pPr>
                <a:r>
                  <a:rPr lang="en-GB" sz="1200" dirty="0">
                    <a:latin typeface="Cambria Math" panose="02040503050406030204" pitchFamily="18" charset="0"/>
                  </a:rPr>
                  <a:t>Z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uporabo</a:t>
                </a:r>
                <a:r>
                  <a:rPr lang="en-GB" sz="1200" dirty="0">
                    <a:latin typeface="Cambria Math" panose="02040503050406030204" pitchFamily="18" charset="0"/>
                  </a:rPr>
                  <a:t> Google Maps API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smo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nato</a:t>
                </a:r>
                <a:r>
                  <a:rPr lang="en-GB" sz="1200" dirty="0">
                    <a:latin typeface="Cambria Math" panose="02040503050406030204" pitchFamily="18" charset="0"/>
                  </a:rPr>
                  <a:t> v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aplikacijo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implementirali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izpis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ocene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nevarnosti</a:t>
                </a:r>
                <a:r>
                  <a:rPr lang="en-GB" sz="1200" dirty="0">
                    <a:latin typeface="Cambria Math" panose="02040503050406030204" pitchFamily="18" charset="0"/>
                  </a:rPr>
                  <a:t> za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poljubno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lokacijo</a:t>
                </a:r>
                <a:r>
                  <a:rPr lang="en-GB" sz="1200" dirty="0">
                    <a:latin typeface="Cambria Math" panose="02040503050406030204" pitchFamily="18" charset="0"/>
                  </a:rPr>
                  <a:t>.  </a:t>
                </a:r>
              </a:p>
              <a:p>
                <a:pPr marL="0" indent="0">
                  <a:buNone/>
                </a:pPr>
                <a:r>
                  <a:rPr lang="en-GB" sz="1200" dirty="0">
                    <a:latin typeface="Cambria Math" panose="02040503050406030204" pitchFamily="18" charset="0"/>
                  </a:rPr>
                  <a:t>Ta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ocena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zračunana</a:t>
                </a:r>
                <a:r>
                  <a:rPr lang="en-GB" sz="1200" dirty="0">
                    <a:latin typeface="Cambria Math" panose="02040503050406030204" pitchFamily="18" charset="0"/>
                  </a:rPr>
                  <a:t> </a:t>
                </a:r>
                <a:r>
                  <a:rPr lang="en-GB" sz="1200" dirty="0" err="1">
                    <a:latin typeface="Cambria Math" panose="02040503050406030204" pitchFamily="18" charset="0"/>
                  </a:rPr>
                  <a:t>kot</a:t>
                </a:r>
                <a:r>
                  <a:rPr lang="en-GB" sz="1200" dirty="0">
                    <a:latin typeface="Cambria Math" panose="02040503050406030204" pitchFamily="18" charset="0"/>
                  </a:rPr>
                  <a:t>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𝑛𝑒𝑣𝑎𝑟𝑛𝑜𝑠𝑡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𝑛𝑒𝑣𝑎𝑟𝑛𝑜𝑠𝑡𝑇𝑖𝑝𝑜𝑣𝑁𝑒𝑎𝑟𝑏𝑦𝑃𝑙𝑎𝑐𝑒𝑜𝑣</m:t>
                                </m:r>
                              </m:e>
                            </m:nary>
                          </m:num>
                          <m:den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𝑛𝑁𝑒𝑎𝑟𝑏𝑦𝑃𝑙𝑎𝑐𝑒𝑇𝑦𝑝𝑒𝑠</m:t>
                            </m:r>
                          </m:den>
                        </m:f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∗100+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𝑛𝑒𝑣𝑎𝑟𝑛𝑜𝑠𝑡𝑅𝑒𝑔𝑖𝑗𝑒</m:t>
                        </m:r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𝐶𝑂𝑁𝑆𝑇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(130)</m:t>
                        </m:r>
                      </m:den>
                    </m:f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6040" y="439056"/>
                <a:ext cx="4456275" cy="4328208"/>
              </a:xfrm>
              <a:blipFill>
                <a:blip r:embed="rId2"/>
                <a:stretch>
                  <a:fillRect t="-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4E3-8963-334D-848C-E4EE0D7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343F5-9AFD-314A-B851-B4B16EF4AB6C}"/>
              </a:ext>
            </a:extLst>
          </p:cNvPr>
          <p:cNvSpPr txBox="1">
            <a:spLocks/>
          </p:cNvSpPr>
          <p:nvPr/>
        </p:nvSpPr>
        <p:spPr>
          <a:xfrm>
            <a:off x="92765" y="82696"/>
            <a:ext cx="4403432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Problem: </a:t>
            </a:r>
            <a:r>
              <a:rPr lang="en-US" sz="1600" b="1" dirty="0" err="1"/>
              <a:t>Varnost</a:t>
            </a:r>
            <a:r>
              <a:rPr lang="en-US" sz="1600" b="1" dirty="0"/>
              <a:t> </a:t>
            </a:r>
            <a:r>
              <a:rPr lang="en-US" sz="1600" b="1" dirty="0" err="1"/>
              <a:t>tipov</a:t>
            </a:r>
            <a:r>
              <a:rPr lang="en-US" sz="1600" b="1" dirty="0"/>
              <a:t> </a:t>
            </a:r>
            <a:r>
              <a:rPr lang="en-US" sz="1600" b="1" dirty="0" err="1"/>
              <a:t>krajov</a:t>
            </a:r>
            <a:r>
              <a:rPr lang="en-US" sz="1600" b="1" dirty="0"/>
              <a:t> (</a:t>
            </a:r>
            <a:r>
              <a:rPr lang="en-US" sz="1600" b="1" dirty="0" err="1"/>
              <a:t>stavb</a:t>
            </a:r>
            <a:r>
              <a:rPr lang="en-US" sz="1600" b="1" dirty="0"/>
              <a:t>)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9F5A0B-66B3-574B-8ADF-47E9BEA982E5}"/>
              </a:ext>
            </a:extLst>
          </p:cNvPr>
          <p:cNvSpPr txBox="1">
            <a:spLocks/>
          </p:cNvSpPr>
          <p:nvPr/>
        </p:nvSpPr>
        <p:spPr>
          <a:xfrm>
            <a:off x="4572000" y="720327"/>
            <a:ext cx="4436828" cy="304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225E6-F674-D74E-9E6E-25DF3C6A53B1}"/>
              </a:ext>
            </a:extLst>
          </p:cNvPr>
          <p:cNvSpPr txBox="1">
            <a:spLocks/>
          </p:cNvSpPr>
          <p:nvPr/>
        </p:nvSpPr>
        <p:spPr>
          <a:xfrm>
            <a:off x="4701960" y="82696"/>
            <a:ext cx="4349273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Rezultati</a:t>
            </a:r>
            <a:r>
              <a:rPr lang="en-US" sz="1600" b="1" dirty="0"/>
              <a:t>/</a:t>
            </a:r>
            <a:r>
              <a:rPr lang="en-US" sz="1600" b="1" dirty="0" err="1"/>
              <a:t>dosedanje</a:t>
            </a:r>
            <a:r>
              <a:rPr lang="en-US" sz="1600" b="1" dirty="0"/>
              <a:t> </a:t>
            </a:r>
            <a:r>
              <a:rPr lang="en-US" sz="1600" b="1" dirty="0" err="1"/>
              <a:t>ugotovitve</a:t>
            </a:r>
            <a:r>
              <a:rPr lang="en-US" sz="1600" b="1" dirty="0"/>
              <a:t>/</a:t>
            </a:r>
            <a:r>
              <a:rPr lang="en-US" sz="1600" b="1" dirty="0" err="1"/>
              <a:t>odprta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endParaRPr lang="en-US" sz="1600" b="1" dirty="0"/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32A25F90-8F3F-BA4A-B69D-D50871A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AD5B515-41AA-9B49-B73A-7917CFB0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E5C50A6-BA38-1872-EE68-44766C6D49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1961" y="437171"/>
            <a:ext cx="1921120" cy="4269158"/>
          </a:xfrm>
          <a:ln>
            <a:solidFill>
              <a:schemeClr val="tx1"/>
            </a:solidFill>
          </a:ln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BC37EF8A-526A-97B3-7DCC-E7A653A7EBDC}"/>
              </a:ext>
            </a:extLst>
          </p:cNvPr>
          <p:cNvSpPr txBox="1">
            <a:spLocks/>
          </p:cNvSpPr>
          <p:nvPr/>
        </p:nvSpPr>
        <p:spPr>
          <a:xfrm>
            <a:off x="6753042" y="439056"/>
            <a:ext cx="2268508" cy="43282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Slika</a:t>
            </a:r>
            <a:r>
              <a:rPr lang="en-US" sz="1400" dirty="0"/>
              <a:t> </a:t>
            </a:r>
            <a:r>
              <a:rPr lang="en-US" sz="1400" dirty="0" err="1"/>
              <a:t>aplikacije</a:t>
            </a:r>
            <a:r>
              <a:rPr lang="en-US" sz="1400" dirty="0"/>
              <a:t>, ko </a:t>
            </a:r>
            <a:r>
              <a:rPr lang="en-US" sz="1400" dirty="0" err="1"/>
              <a:t>uporabnik</a:t>
            </a:r>
            <a:r>
              <a:rPr lang="en-US" sz="1400" dirty="0"/>
              <a:t> </a:t>
            </a:r>
            <a:r>
              <a:rPr lang="en-US" sz="1400" dirty="0" err="1"/>
              <a:t>pritisne</a:t>
            </a:r>
            <a:r>
              <a:rPr lang="en-US" sz="1400" dirty="0"/>
              <a:t> </a:t>
            </a:r>
            <a:r>
              <a:rPr lang="en-US" sz="1400" dirty="0" err="1"/>
              <a:t>nekam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zemljevid</a:t>
            </a:r>
            <a:endParaRPr lang="en-US" sz="1400" dirty="0"/>
          </a:p>
          <a:p>
            <a:r>
              <a:rPr lang="en-US" sz="1400" dirty="0" err="1"/>
              <a:t>Pri</a:t>
            </a:r>
            <a:r>
              <a:rPr lang="en-US" sz="1400" dirty="0"/>
              <a:t> </a:t>
            </a:r>
            <a:r>
              <a:rPr lang="en-US" sz="1400" dirty="0" err="1"/>
              <a:t>prikazu</a:t>
            </a:r>
            <a:r>
              <a:rPr lang="en-US" sz="1400" dirty="0"/>
              <a:t> </a:t>
            </a:r>
            <a:r>
              <a:rPr lang="en-US" sz="1400" dirty="0" err="1"/>
              <a:t>tega</a:t>
            </a:r>
            <a:r>
              <a:rPr lang="en-US" sz="1400" dirty="0"/>
              <a:t> </a:t>
            </a:r>
            <a:r>
              <a:rPr lang="en-US" sz="1400" dirty="0" err="1"/>
              <a:t>ima</a:t>
            </a:r>
            <a:r>
              <a:rPr lang="en-US" sz="1400" dirty="0"/>
              <a:t> </a:t>
            </a:r>
            <a:r>
              <a:rPr lang="en-US" sz="1400" dirty="0" err="1"/>
              <a:t>dve</a:t>
            </a:r>
            <a:r>
              <a:rPr lang="en-US" sz="1400" dirty="0"/>
              <a:t> </a:t>
            </a:r>
            <a:r>
              <a:rPr lang="en-US" sz="1400" dirty="0" err="1"/>
              <a:t>možnosti</a:t>
            </a:r>
            <a:r>
              <a:rPr lang="en-US" sz="1400" dirty="0"/>
              <a:t>:</a:t>
            </a:r>
          </a:p>
          <a:p>
            <a:pPr lvl="1"/>
            <a:r>
              <a:rPr lang="en-US" sz="1400" dirty="0" err="1"/>
              <a:t>Pritisk</a:t>
            </a:r>
            <a:r>
              <a:rPr lang="en-US" sz="1400" dirty="0"/>
              <a:t> </a:t>
            </a:r>
            <a:r>
              <a:rPr lang="en-US" sz="1400" dirty="0" err="1"/>
              <a:t>nekam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zemljevid</a:t>
            </a:r>
            <a:endParaRPr lang="en-US" sz="1400" dirty="0"/>
          </a:p>
          <a:p>
            <a:pPr lvl="1"/>
            <a:r>
              <a:rPr lang="en-US" sz="1400" dirty="0" err="1"/>
              <a:t>Vpis</a:t>
            </a:r>
            <a:r>
              <a:rPr lang="en-US" sz="1400" dirty="0"/>
              <a:t> </a:t>
            </a:r>
            <a:r>
              <a:rPr lang="en-US" sz="1400" dirty="0" err="1"/>
              <a:t>prostora</a:t>
            </a:r>
            <a:r>
              <a:rPr lang="en-US" sz="1400" dirty="0"/>
              <a:t> v “</a:t>
            </a:r>
            <a:r>
              <a:rPr lang="en-US" sz="1400" dirty="0" err="1"/>
              <a:t>iskanje</a:t>
            </a:r>
            <a:r>
              <a:rPr lang="en-US" sz="1400" dirty="0"/>
              <a:t>”, ki pa ga </a:t>
            </a:r>
            <a:r>
              <a:rPr lang="en-US" sz="1400" dirty="0" err="1"/>
              <a:t>samodejno</a:t>
            </a:r>
            <a:r>
              <a:rPr lang="en-US" sz="1400" dirty="0"/>
              <a:t> </a:t>
            </a:r>
            <a:r>
              <a:rPr lang="en-US" sz="1400" dirty="0" err="1"/>
              <a:t>pripelje</a:t>
            </a:r>
            <a:r>
              <a:rPr lang="en-US" sz="1400" dirty="0"/>
              <a:t> do </a:t>
            </a:r>
            <a:r>
              <a:rPr lang="en-US" sz="1400" dirty="0" err="1"/>
              <a:t>iskanega</a:t>
            </a:r>
            <a:r>
              <a:rPr lang="en-US" sz="1400" dirty="0"/>
              <a:t> </a:t>
            </a:r>
            <a:r>
              <a:rPr lang="en-US" sz="1400" dirty="0" err="1"/>
              <a:t>prostora</a:t>
            </a:r>
            <a:r>
              <a:rPr lang="en-US" sz="1400" dirty="0"/>
              <a:t> in mu </a:t>
            </a:r>
            <a:r>
              <a:rPr lang="en-US" sz="1400" dirty="0" err="1"/>
              <a:t>pokaže</a:t>
            </a:r>
            <a:r>
              <a:rPr lang="en-US" sz="1400" dirty="0"/>
              <a:t> </a:t>
            </a:r>
            <a:r>
              <a:rPr lang="en-US" sz="1400" dirty="0" err="1"/>
              <a:t>nevarnost</a:t>
            </a:r>
            <a:r>
              <a:rPr lang="en-US" sz="1400" dirty="0"/>
              <a:t> </a:t>
            </a:r>
            <a:r>
              <a:rPr lang="en-US" sz="1400" dirty="0" err="1"/>
              <a:t>tega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090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369" y="353581"/>
                <a:ext cx="3820107" cy="4500807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000" dirty="0"/>
                  <a:t>Naš </a:t>
                </a:r>
                <a:r>
                  <a:rPr lang="en-GB" sz="1000" dirty="0" err="1"/>
                  <a:t>prvotni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načrt</a:t>
                </a:r>
                <a:r>
                  <a:rPr lang="en-GB" sz="1000" dirty="0"/>
                  <a:t> je </a:t>
                </a:r>
                <a:r>
                  <a:rPr lang="en-GB" sz="1000" dirty="0" err="1"/>
                  <a:t>bil</a:t>
                </a:r>
                <a:r>
                  <a:rPr lang="en-GB" sz="1000" dirty="0"/>
                  <a:t> </a:t>
                </a:r>
                <a:r>
                  <a:rPr lang="en-GB" sz="1000" dirty="0" err="1"/>
                  <a:t>grupirati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časovne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razpone</a:t>
                </a:r>
                <a:r>
                  <a:rPr lang="en-GB" sz="1000" dirty="0"/>
                  <a:t> v </a:t>
                </a:r>
                <a:r>
                  <a:rPr lang="en-GB" sz="1000" dirty="0" err="1"/>
                  <a:t>štiri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skupine</a:t>
                </a:r>
                <a:r>
                  <a:rPr lang="en-GB" sz="1000" dirty="0"/>
                  <a:t>:</a:t>
                </a:r>
              </a:p>
              <a:p>
                <a:pPr marL="0" indent="0">
                  <a:buNone/>
                </a:pPr>
                <a:r>
                  <a:rPr lang="en-GB" sz="1000" dirty="0"/>
                  <a:t>- </a:t>
                </a:r>
                <a:r>
                  <a:rPr lang="en-GB" sz="1000" dirty="0" err="1"/>
                  <a:t>noč</a:t>
                </a:r>
                <a:r>
                  <a:rPr lang="en-GB" sz="1000" dirty="0"/>
                  <a:t>: od 22:00 do 06:00</a:t>
                </a:r>
              </a:p>
              <a:p>
                <a:pPr marL="0" indent="0">
                  <a:buNone/>
                </a:pPr>
                <a:r>
                  <a:rPr lang="en-GB" sz="1000" dirty="0"/>
                  <a:t>- </a:t>
                </a:r>
                <a:r>
                  <a:rPr lang="en-GB" sz="1000" dirty="0" err="1"/>
                  <a:t>jutro</a:t>
                </a:r>
                <a:r>
                  <a:rPr lang="en-GB" sz="1000" dirty="0"/>
                  <a:t>: od 06:00 do 12:00</a:t>
                </a:r>
              </a:p>
              <a:p>
                <a:pPr marL="0" indent="0">
                  <a:buNone/>
                </a:pPr>
                <a:r>
                  <a:rPr lang="en-GB" sz="1000" dirty="0"/>
                  <a:t>- </a:t>
                </a:r>
                <a:r>
                  <a:rPr lang="en-GB" sz="1000" dirty="0" err="1"/>
                  <a:t>popoldan</a:t>
                </a:r>
                <a:r>
                  <a:rPr lang="en-GB" sz="1000" dirty="0"/>
                  <a:t>: od 12:00 do 18:00</a:t>
                </a:r>
              </a:p>
              <a:p>
                <a:pPr marL="0" indent="0">
                  <a:buNone/>
                </a:pPr>
                <a:r>
                  <a:rPr lang="en-GB" sz="1000" dirty="0"/>
                  <a:t>- </a:t>
                </a:r>
                <a:r>
                  <a:rPr lang="en-GB" sz="1000" dirty="0" err="1"/>
                  <a:t>večer</a:t>
                </a:r>
                <a:r>
                  <a:rPr lang="en-GB" sz="1000" dirty="0"/>
                  <a:t>: od 18:00 do 22:00</a:t>
                </a:r>
              </a:p>
              <a:p>
                <a:pPr marL="0" indent="0">
                  <a:buNone/>
                </a:pPr>
                <a:r>
                  <a:rPr lang="en-GB" sz="1000" dirty="0" err="1"/>
                  <a:t>Nato</a:t>
                </a:r>
                <a:r>
                  <a:rPr lang="en-GB" sz="1000" dirty="0"/>
                  <a:t> pa za </a:t>
                </a:r>
                <a:r>
                  <a:rPr lang="en-GB" sz="1000" dirty="0" err="1"/>
                  <a:t>vsako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skupino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izračunati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nevarnost</a:t>
                </a:r>
                <a:r>
                  <a:rPr lang="en-GB" sz="1000" dirty="0"/>
                  <a:t> po </a:t>
                </a:r>
                <a:r>
                  <a:rPr lang="en-GB" sz="1000" dirty="0" err="1"/>
                  <a:t>enačbi</a:t>
                </a:r>
                <a:r>
                  <a:rPr lang="en-GB" sz="10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000" b="0" i="1" smtClean="0">
                        <a:latin typeface="Cambria Math" panose="02040503050406030204" pitchFamily="18" charset="0"/>
                      </a:rPr>
                      <m:t>𝑛𝑒𝑣𝑎𝑟𝑛𝑜𝑠</m:t>
                    </m:r>
                    <m:sSub>
                      <m:sSubPr>
                        <m:ctrlPr>
                          <a:rPr lang="en-GB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č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𝑎𝑠𝐷𝑛𝑒𝑣𝑎</m:t>
                        </m:r>
                      </m:sub>
                    </m:sSub>
                    <m:r>
                      <a:rPr lang="en-GB" sz="1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𝑢𝑡𝑒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ž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𝐾𝑎𝑧𝑛𝑖𝑣𝑒𝑔𝑎𝐷𝑒𝑗𝑎𝑛𝑗</m:t>
                            </m:r>
                            <m:sSub>
                              <m:sSub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𝑐𝑜𝑢𝑛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č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𝑎𝑠𝐷𝑛𝑒𝑣𝑎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000" dirty="0"/>
                  <a:t>, </a:t>
                </a:r>
                <a:r>
                  <a:rPr lang="en-GB" sz="1000" dirty="0" err="1"/>
                  <a:t>kjer</a:t>
                </a:r>
                <a:r>
                  <a:rPr lang="en-GB" sz="1000" dirty="0"/>
                  <a:t> 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000">
                            <a:latin typeface="Cambria Math" panose="02040503050406030204" pitchFamily="18" charset="0"/>
                          </a:rPr>
                          <m:t>count</m:t>
                        </m:r>
                      </m:e>
                      <m:sub>
                        <m:r>
                          <a:rPr lang="en-GB" sz="1000">
                            <a:latin typeface="Cambria Math" panose="02040503050406030204" pitchFamily="18" charset="0"/>
                          </a:rPr>
                          <m:t>č</m:t>
                        </m:r>
                        <m:r>
                          <m:rPr>
                            <m:sty m:val="p"/>
                          </m:rPr>
                          <a:rPr lang="en-GB" sz="1000">
                            <a:latin typeface="Cambria Math" panose="02040503050406030204" pitchFamily="18" charset="0"/>
                          </a:rPr>
                          <m:t>asDneva</m:t>
                        </m:r>
                      </m:sub>
                    </m:sSub>
                  </m:oMath>
                </a14:m>
                <a:r>
                  <a:rPr lang="en-GB" sz="1000" dirty="0"/>
                  <a:t> </a:t>
                </a:r>
                <a:r>
                  <a:rPr lang="en-GB" sz="1000" dirty="0" err="1"/>
                  <a:t>število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ur</a:t>
                </a:r>
                <a:r>
                  <a:rPr lang="en-GB" sz="1000" dirty="0"/>
                  <a:t> </a:t>
                </a:r>
                <a:r>
                  <a:rPr lang="en-GB" sz="1000" dirty="0" err="1"/>
                  <a:t>zajetih</a:t>
                </a:r>
                <a:r>
                  <a:rPr lang="en-GB" sz="1000" dirty="0"/>
                  <a:t> v </a:t>
                </a:r>
                <a:r>
                  <a:rPr lang="en-GB" sz="1000" dirty="0" err="1"/>
                  <a:t>skupino</a:t>
                </a:r>
                <a:r>
                  <a:rPr lang="en-GB" sz="1000" dirty="0"/>
                  <a:t>;</a:t>
                </a:r>
              </a:p>
              <a:p>
                <a:pPr marL="0" indent="0">
                  <a:buNone/>
                </a:pPr>
                <a:r>
                  <a:rPr lang="en-GB" sz="1000" dirty="0" err="1"/>
                  <a:t>Rezultati</a:t>
                </a:r>
                <a:r>
                  <a:rPr lang="en-GB" sz="1000" dirty="0"/>
                  <a:t> so </a:t>
                </a:r>
                <a:r>
                  <a:rPr lang="en-GB" sz="1000" dirty="0" err="1"/>
                  <a:t>bili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morda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nekoliko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nepričakovani</a:t>
                </a:r>
                <a:r>
                  <a:rPr lang="en-GB" sz="1000" dirty="0"/>
                  <a:t>. </a:t>
                </a:r>
                <a:r>
                  <a:rPr lang="en-GB" sz="1000" dirty="0" err="1"/>
                  <a:t>Intuicijo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smo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imeli</a:t>
                </a:r>
                <a:r>
                  <a:rPr lang="en-GB" sz="1000" dirty="0"/>
                  <a:t>, da </a:t>
                </a:r>
                <a:r>
                  <a:rPr lang="en-GB" sz="1000" dirty="0" err="1"/>
                  <a:t>bo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ponoči</a:t>
                </a:r>
                <a:r>
                  <a:rPr lang="en-GB" sz="1000" dirty="0"/>
                  <a:t> / </a:t>
                </a:r>
                <a:r>
                  <a:rPr lang="en-GB" sz="1000" dirty="0" err="1"/>
                  <a:t>zvečer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najbolj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nevarno</a:t>
                </a:r>
                <a:r>
                  <a:rPr lang="en-GB" sz="1000" dirty="0"/>
                  <a:t>, </a:t>
                </a:r>
                <a:r>
                  <a:rPr lang="en-GB" sz="1000" dirty="0" err="1"/>
                  <a:t>zares</a:t>
                </a:r>
                <a:r>
                  <a:rPr lang="en-GB" sz="1000" dirty="0"/>
                  <a:t> pa je </a:t>
                </a:r>
                <a:r>
                  <a:rPr lang="en-GB" sz="1000" dirty="0" err="1"/>
                  <a:t>najbolj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zjutraj</a:t>
                </a:r>
                <a:r>
                  <a:rPr lang="en-GB" sz="1000" dirty="0"/>
                  <a:t> in </a:t>
                </a:r>
                <a:r>
                  <a:rPr lang="en-GB" sz="1000" dirty="0" err="1"/>
                  <a:t>popoldan</a:t>
                </a:r>
                <a:r>
                  <a:rPr lang="en-GB" sz="1000" dirty="0"/>
                  <a:t>.</a:t>
                </a:r>
              </a:p>
              <a:p>
                <a:pPr marL="0" indent="0">
                  <a:buNone/>
                </a:pPr>
                <a:r>
                  <a:rPr lang="en-GB" sz="1000" dirty="0" err="1"/>
                  <a:t>Zanimalo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nas</a:t>
                </a:r>
                <a:r>
                  <a:rPr lang="en-GB" sz="1000" dirty="0"/>
                  <a:t> je </a:t>
                </a:r>
                <a:r>
                  <a:rPr lang="en-GB" sz="1000" dirty="0" err="1"/>
                  <a:t>kakšen</a:t>
                </a:r>
                <a:r>
                  <a:rPr lang="en-GB" sz="1000" dirty="0"/>
                  <a:t> je </a:t>
                </a:r>
                <a:r>
                  <a:rPr lang="en-GB" sz="1000" dirty="0" err="1"/>
                  <a:t>potek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nevarnosti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skozi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cel</a:t>
                </a:r>
                <a:r>
                  <a:rPr lang="en-GB" sz="1000" dirty="0"/>
                  <a:t> dan, </a:t>
                </a:r>
                <a:r>
                  <a:rPr lang="en-GB" sz="1000" dirty="0" err="1"/>
                  <a:t>torej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kakšna</a:t>
                </a:r>
                <a:r>
                  <a:rPr lang="en-GB" sz="1000" dirty="0"/>
                  <a:t> je </a:t>
                </a:r>
                <a:r>
                  <a:rPr lang="en-GB" sz="1000" dirty="0" err="1"/>
                  <a:t>nevarnost</a:t>
                </a:r>
                <a:r>
                  <a:rPr lang="en-GB" sz="1000" dirty="0"/>
                  <a:t> </a:t>
                </a:r>
                <a:r>
                  <a:rPr lang="en-GB" sz="1000" dirty="0" err="1"/>
                  <a:t>če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časovnih</a:t>
                </a:r>
                <a:r>
                  <a:rPr lang="en-GB" sz="1000" dirty="0"/>
                  <a:t> </a:t>
                </a:r>
                <a:r>
                  <a:rPr lang="en-GB" sz="1000" dirty="0" err="1"/>
                  <a:t>obdobji</a:t>
                </a:r>
                <a:r>
                  <a:rPr lang="en-GB" sz="1000" dirty="0"/>
                  <a:t> ne </a:t>
                </a:r>
                <a:r>
                  <a:rPr lang="en-GB" sz="1000" dirty="0" err="1"/>
                  <a:t>grupiramo</a:t>
                </a:r>
                <a:r>
                  <a:rPr lang="en-GB" sz="1000" dirty="0"/>
                  <a:t> v </a:t>
                </a:r>
                <a:r>
                  <a:rPr lang="en-GB" sz="1000" dirty="0" err="1"/>
                  <a:t>štiri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skupine</a:t>
                </a:r>
                <a:r>
                  <a:rPr lang="en-GB" sz="1000" dirty="0"/>
                  <a:t>.</a:t>
                </a:r>
              </a:p>
              <a:p>
                <a:pPr marL="0" indent="0">
                  <a:buNone/>
                </a:pPr>
                <a:r>
                  <a:rPr lang="en-GB" sz="1000" dirty="0" err="1"/>
                  <a:t>Nevarnost</a:t>
                </a:r>
                <a:r>
                  <a:rPr lang="en-GB" sz="1000" dirty="0"/>
                  <a:t> </a:t>
                </a:r>
                <a:r>
                  <a:rPr lang="en-GB" sz="1000" dirty="0" err="1"/>
                  <a:t>ob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neki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uri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smo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ocenili</a:t>
                </a:r>
                <a:r>
                  <a:rPr lang="en-GB" sz="1000" dirty="0"/>
                  <a:t> po </a:t>
                </a:r>
                <a:r>
                  <a:rPr lang="en-GB" sz="1000" dirty="0" err="1"/>
                  <a:t>tej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enačbi</a:t>
                </a:r>
                <a:r>
                  <a:rPr lang="en-GB" sz="1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000" b="0" i="1" smtClean="0">
                          <a:latin typeface="Cambria Math" panose="02040503050406030204" pitchFamily="18" charset="0"/>
                        </a:rPr>
                        <m:t>𝑛𝑒𝑣𝑎𝑟𝑛𝑜𝑠</m:t>
                      </m:r>
                      <m:sSub>
                        <m:sSubPr>
                          <m:ctrlPr>
                            <a:rPr lang="en-GB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𝑢𝑟𝑎</m:t>
                          </m:r>
                        </m:sub>
                      </m:sSub>
                      <m:r>
                        <a:rPr lang="en-GB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𝑢𝑡𝑒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𝐾𝑎𝑧𝑛𝑖𝑣𝑒𝑔𝑎𝐷𝑒𝑗𝑎𝑛𝑗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nary>
                    </m:oMath>
                  </m:oMathPara>
                </a14:m>
                <a:endParaRPr lang="en-GB" sz="1000" b="0" dirty="0"/>
              </a:p>
              <a:p>
                <a:pPr marL="0" indent="0">
                  <a:buNone/>
                </a:pPr>
                <a:r>
                  <a:rPr lang="en-GB" sz="1000" dirty="0" err="1"/>
                  <a:t>na</a:t>
                </a:r>
                <a:r>
                  <a:rPr lang="en-GB" sz="1000" dirty="0"/>
                  <a:t> </a:t>
                </a:r>
                <a:r>
                  <a:rPr lang="en-GB" sz="1000" dirty="0" err="1"/>
                  <a:t>koncu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smo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rezultate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spet</a:t>
                </a:r>
                <a:r>
                  <a:rPr lang="en-GB" sz="1000" dirty="0"/>
                  <a:t> </a:t>
                </a:r>
                <a:r>
                  <a:rPr lang="en-GB" sz="1000" dirty="0" err="1"/>
                  <a:t>delili</a:t>
                </a:r>
                <a:r>
                  <a:rPr lang="en-GB" sz="1000" dirty="0"/>
                  <a:t> z </a:t>
                </a:r>
                <a:r>
                  <a:rPr lang="en-GB" sz="1000" dirty="0" err="1"/>
                  <a:t>maksimalno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vrednostjo</a:t>
                </a:r>
                <a:r>
                  <a:rPr lang="en-GB" sz="1000" dirty="0"/>
                  <a:t>, da </a:t>
                </a:r>
                <a:r>
                  <a:rPr lang="en-GB" sz="1000" dirty="0" err="1"/>
                  <a:t>smo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dobili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vrednosti</a:t>
                </a:r>
                <a:r>
                  <a:rPr lang="en-GB" sz="1000" dirty="0"/>
                  <a:t> v </a:t>
                </a:r>
                <a:r>
                  <a:rPr lang="en-GB" sz="1000" dirty="0" err="1"/>
                  <a:t>razponu</a:t>
                </a:r>
                <a:r>
                  <a:rPr lang="en-GB" sz="1000" dirty="0"/>
                  <a:t> od 0 in 1.</a:t>
                </a:r>
              </a:p>
              <a:p>
                <a:pPr marL="0" indent="0">
                  <a:buNone/>
                </a:pPr>
                <a:r>
                  <a:rPr lang="en-GB" sz="1000" dirty="0" err="1"/>
                  <a:t>Vidimo</a:t>
                </a:r>
                <a:r>
                  <a:rPr lang="en-GB" sz="1000" dirty="0"/>
                  <a:t>, da je </a:t>
                </a:r>
                <a:r>
                  <a:rPr lang="en-GB" sz="1000" dirty="0" err="1"/>
                  <a:t>zvečer</a:t>
                </a:r>
                <a:r>
                  <a:rPr lang="en-GB" sz="1000" dirty="0"/>
                  <a:t> med 23:00 in 01:00 </a:t>
                </a:r>
                <a:r>
                  <a:rPr lang="en-GB" sz="1000" dirty="0" err="1"/>
                  <a:t>obdobje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povišane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nevarnosti</a:t>
                </a:r>
                <a:r>
                  <a:rPr lang="en-GB" sz="1000" dirty="0"/>
                  <a:t>, </a:t>
                </a:r>
                <a:r>
                  <a:rPr lang="en-GB" sz="1000" dirty="0" err="1"/>
                  <a:t>ampak</a:t>
                </a:r>
                <a:r>
                  <a:rPr lang="en-GB" sz="1000" dirty="0"/>
                  <a:t> to </a:t>
                </a:r>
                <a:r>
                  <a:rPr lang="en-GB" sz="1000" dirty="0" err="1"/>
                  <a:t>obdobje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traja</a:t>
                </a:r>
                <a:r>
                  <a:rPr lang="en-GB" sz="1000" dirty="0"/>
                  <a:t> le </a:t>
                </a:r>
                <a:r>
                  <a:rPr lang="en-GB" sz="1000" dirty="0" err="1"/>
                  <a:t>dve</a:t>
                </a:r>
                <a:r>
                  <a:rPr lang="en-GB" sz="1000" dirty="0"/>
                  <a:t> </a:t>
                </a:r>
                <a:r>
                  <a:rPr lang="en-GB" sz="1000" dirty="0" err="1"/>
                  <a:t>uri</a:t>
                </a:r>
                <a:r>
                  <a:rPr lang="en-GB" sz="1000" dirty="0"/>
                  <a:t>, </a:t>
                </a:r>
                <a:r>
                  <a:rPr lang="en-GB" sz="1000" dirty="0" err="1"/>
                  <a:t>zato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tudi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večer</a:t>
                </a:r>
                <a:r>
                  <a:rPr lang="en-GB" sz="1000" dirty="0"/>
                  <a:t>/</a:t>
                </a:r>
                <a:r>
                  <a:rPr lang="en-GB" sz="1000" dirty="0" err="1"/>
                  <a:t>noč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nista</a:t>
                </a:r>
                <a:r>
                  <a:rPr lang="en-GB" sz="1000" dirty="0"/>
                  <a:t> </a:t>
                </a:r>
                <a:r>
                  <a:rPr lang="en-GB" sz="1000" dirty="0" err="1"/>
                  <a:t>tako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zelo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nevarni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časovni</a:t>
                </a:r>
                <a:r>
                  <a:rPr lang="en-GB" sz="1000" dirty="0"/>
                  <a:t> </a:t>
                </a:r>
                <a:r>
                  <a:rPr lang="en-GB" sz="1000" dirty="0" err="1"/>
                  <a:t>obdobji</a:t>
                </a:r>
                <a:r>
                  <a:rPr lang="en-GB" sz="1000" dirty="0"/>
                  <a:t>.</a:t>
                </a:r>
              </a:p>
              <a:p>
                <a:pPr marL="0" indent="0">
                  <a:buNone/>
                </a:pPr>
                <a:r>
                  <a:rPr lang="en-GB" sz="1000" dirty="0"/>
                  <a:t>V </a:t>
                </a:r>
                <a:r>
                  <a:rPr lang="en-GB" sz="1000" dirty="0" err="1"/>
                  <a:t>zgodnjih</a:t>
                </a:r>
                <a:r>
                  <a:rPr lang="en-GB" sz="1000" dirty="0"/>
                  <a:t> </a:t>
                </a:r>
                <a:r>
                  <a:rPr lang="en-GB" sz="1000" dirty="0" err="1"/>
                  <a:t>jutranjih</a:t>
                </a:r>
                <a:r>
                  <a:rPr lang="en-GB" sz="1000" dirty="0"/>
                  <a:t> </a:t>
                </a:r>
                <a:r>
                  <a:rPr lang="en-GB" sz="1000" dirty="0" err="1"/>
                  <a:t>urah</a:t>
                </a:r>
                <a:r>
                  <a:rPr lang="en-GB" sz="1000" dirty="0"/>
                  <a:t> se ne </a:t>
                </a:r>
                <a:r>
                  <a:rPr lang="en-GB" sz="1000" dirty="0" err="1"/>
                  <a:t>dogaja</a:t>
                </a:r>
                <a:r>
                  <a:rPr lang="en-GB" sz="1000" dirty="0"/>
                  <a:t> </a:t>
                </a:r>
                <a:r>
                  <a:rPr lang="en-GB" sz="1000" dirty="0" err="1"/>
                  <a:t>skoraj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nič</a:t>
                </a:r>
                <a:r>
                  <a:rPr lang="en-GB" sz="1000" dirty="0"/>
                  <a:t>, </a:t>
                </a:r>
                <a:r>
                  <a:rPr lang="en-GB" sz="1000" dirty="0" err="1"/>
                  <a:t>potem</a:t>
                </a:r>
                <a:r>
                  <a:rPr lang="en-GB" sz="1000" dirty="0"/>
                  <a:t> pa je </a:t>
                </a:r>
                <a:r>
                  <a:rPr lang="en-GB" sz="1000" dirty="0" err="1"/>
                  <a:t>čez</a:t>
                </a:r>
                <a:r>
                  <a:rPr lang="en-GB" sz="1000" dirty="0"/>
                  <a:t> dan </a:t>
                </a:r>
                <a:r>
                  <a:rPr lang="en-GB" sz="1000" dirty="0" err="1"/>
                  <a:t>nevarnost</a:t>
                </a:r>
                <a:r>
                  <a:rPr lang="en-GB" sz="1000" dirty="0"/>
                  <a:t> </a:t>
                </a:r>
                <a:r>
                  <a:rPr lang="en-GB" sz="1000" dirty="0" err="1"/>
                  <a:t>dokaj</a:t>
                </a:r>
                <a:r>
                  <a:rPr lang="en-GB" sz="1000" dirty="0"/>
                  <a:t> </a:t>
                </a:r>
                <a:r>
                  <a:rPr lang="en-GB" sz="1000" dirty="0" err="1"/>
                  <a:t>konstantna</a:t>
                </a:r>
                <a:endParaRPr lang="en-GB" sz="1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094EB-9AF8-C443-A38F-2140C80C7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369" y="353581"/>
                <a:ext cx="3820107" cy="4500807"/>
              </a:xfrm>
              <a:blipFill>
                <a:blip r:embed="rId2"/>
                <a:stretch>
                  <a:fillRect b="-20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4E3-8963-334D-848C-E4EE0D7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343F5-9AFD-314A-B851-B4B16EF4AB6C}"/>
              </a:ext>
            </a:extLst>
          </p:cNvPr>
          <p:cNvSpPr txBox="1">
            <a:spLocks/>
          </p:cNvSpPr>
          <p:nvPr/>
        </p:nvSpPr>
        <p:spPr>
          <a:xfrm>
            <a:off x="59369" y="21142"/>
            <a:ext cx="3820107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Problem: </a:t>
            </a:r>
            <a:r>
              <a:rPr lang="en-US" sz="1600" b="1" dirty="0" err="1"/>
              <a:t>Vpliv</a:t>
            </a:r>
            <a:r>
              <a:rPr lang="en-US" sz="1600" b="1" dirty="0"/>
              <a:t> </a:t>
            </a:r>
            <a:r>
              <a:rPr lang="en-US" sz="1600" b="1" dirty="0" err="1"/>
              <a:t>ure</a:t>
            </a:r>
            <a:r>
              <a:rPr lang="en-US" sz="1600" b="1" dirty="0"/>
              <a:t> </a:t>
            </a:r>
            <a:r>
              <a:rPr lang="en-US" sz="1600" b="1" dirty="0" err="1"/>
              <a:t>na</a:t>
            </a:r>
            <a:r>
              <a:rPr lang="en-US" sz="1600" b="1" dirty="0"/>
              <a:t> </a:t>
            </a:r>
            <a:r>
              <a:rPr lang="en-US" sz="1600" b="1" dirty="0" err="1"/>
              <a:t>nevarnost</a:t>
            </a:r>
            <a:endParaRPr lang="en-US" sz="16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9F5A0B-66B3-574B-8ADF-47E9BEA982E5}"/>
              </a:ext>
            </a:extLst>
          </p:cNvPr>
          <p:cNvSpPr txBox="1">
            <a:spLocks/>
          </p:cNvSpPr>
          <p:nvPr/>
        </p:nvSpPr>
        <p:spPr>
          <a:xfrm>
            <a:off x="4572000" y="720327"/>
            <a:ext cx="4436828" cy="304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225E6-F674-D74E-9E6E-25DF3C6A53B1}"/>
              </a:ext>
            </a:extLst>
          </p:cNvPr>
          <p:cNvSpPr txBox="1">
            <a:spLocks/>
          </p:cNvSpPr>
          <p:nvPr/>
        </p:nvSpPr>
        <p:spPr>
          <a:xfrm>
            <a:off x="3953436" y="15959"/>
            <a:ext cx="5097797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Rezultati</a:t>
            </a:r>
            <a:r>
              <a:rPr lang="en-US" sz="1600" b="1" dirty="0"/>
              <a:t>/</a:t>
            </a:r>
            <a:r>
              <a:rPr lang="en-US" sz="1600" b="1" dirty="0" err="1"/>
              <a:t>dosedanje</a:t>
            </a:r>
            <a:r>
              <a:rPr lang="en-US" sz="1600" b="1" dirty="0"/>
              <a:t> </a:t>
            </a:r>
            <a:r>
              <a:rPr lang="en-US" sz="1600" b="1" dirty="0" err="1"/>
              <a:t>ugotovitve</a:t>
            </a:r>
            <a:r>
              <a:rPr lang="en-US" sz="1600" b="1" dirty="0"/>
              <a:t>/</a:t>
            </a:r>
            <a:r>
              <a:rPr lang="en-US" sz="1600" b="1" dirty="0" err="1"/>
              <a:t>odprta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endParaRPr lang="en-US" sz="1600" b="1" dirty="0"/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32A25F90-8F3F-BA4A-B69D-D50871A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AD5B515-41AA-9B49-B73A-7917CFB0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EE8EE7-7A8F-D5FA-98B5-C33CB4EAF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59744" y="634855"/>
            <a:ext cx="4596411" cy="1548392"/>
          </a:xfrm>
          <a:ln>
            <a:solidFill>
              <a:schemeClr val="tx1"/>
            </a:solidFill>
          </a:ln>
        </p:spPr>
      </p:pic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BC37EF8A-526A-97B3-7DCC-E7A653A7EBDC}"/>
              </a:ext>
            </a:extLst>
          </p:cNvPr>
          <p:cNvSpPr txBox="1">
            <a:spLocks/>
          </p:cNvSpPr>
          <p:nvPr/>
        </p:nvSpPr>
        <p:spPr>
          <a:xfrm>
            <a:off x="3953436" y="467183"/>
            <a:ext cx="5104524" cy="1768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Nevarnost</a:t>
            </a:r>
            <a:r>
              <a:rPr lang="en-US" sz="1000" dirty="0"/>
              <a:t> v </a:t>
            </a:r>
            <a:r>
              <a:rPr lang="en-US" sz="1000" dirty="0" err="1"/>
              <a:t>časovnem</a:t>
            </a:r>
            <a:r>
              <a:rPr lang="en-US" sz="1000" dirty="0"/>
              <a:t> </a:t>
            </a:r>
            <a:r>
              <a:rPr lang="en-US" sz="1000" dirty="0" err="1"/>
              <a:t>obdobju</a:t>
            </a:r>
            <a:r>
              <a:rPr lang="en-US" sz="1000" dirty="0"/>
              <a:t> </a:t>
            </a:r>
            <a:r>
              <a:rPr lang="en-US" sz="1000" dirty="0" err="1"/>
              <a:t>dneva</a:t>
            </a:r>
            <a:endParaRPr lang="en-US" sz="1000" dirty="0"/>
          </a:p>
        </p:txBody>
      </p:sp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7B307A1F-97DC-E951-1F06-D6C391754A39}"/>
              </a:ext>
            </a:extLst>
          </p:cNvPr>
          <p:cNvSpPr txBox="1">
            <a:spLocks/>
          </p:cNvSpPr>
          <p:nvPr/>
        </p:nvSpPr>
        <p:spPr>
          <a:xfrm>
            <a:off x="3953435" y="2504333"/>
            <a:ext cx="5097797" cy="20074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Nevarnost</a:t>
            </a:r>
            <a:r>
              <a:rPr lang="en-US" sz="1000" dirty="0"/>
              <a:t> glede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uro</a:t>
            </a:r>
            <a:endParaRPr lang="en-US" sz="10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12620B-F445-F4BC-65B9-D53A02261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892" y="2699479"/>
            <a:ext cx="4988157" cy="1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0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94EB-9AF8-C443-A38F-2140C80C7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41" y="439056"/>
            <a:ext cx="4356000" cy="1902271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200" dirty="0" err="1"/>
              <a:t>Najprej</a:t>
            </a:r>
            <a:r>
              <a:rPr lang="en-GB" sz="1200" dirty="0"/>
              <a:t> </a:t>
            </a:r>
            <a:r>
              <a:rPr lang="en-GB" sz="1200" dirty="0" err="1"/>
              <a:t>smo</a:t>
            </a:r>
            <a:r>
              <a:rPr lang="en-GB" sz="1200" dirty="0"/>
              <a:t> v </a:t>
            </a:r>
            <a:r>
              <a:rPr lang="en-GB" sz="1200" dirty="0" err="1"/>
              <a:t>odgovarjanju</a:t>
            </a:r>
            <a:r>
              <a:rPr lang="en-GB" sz="1200" dirty="0"/>
              <a:t> </a:t>
            </a:r>
            <a:r>
              <a:rPr lang="en-GB" sz="1200" dirty="0" err="1"/>
              <a:t>na</a:t>
            </a:r>
            <a:r>
              <a:rPr lang="en-GB" sz="1200" dirty="0"/>
              <a:t> </a:t>
            </a:r>
            <a:r>
              <a:rPr lang="en-GB" sz="1200" dirty="0" err="1"/>
              <a:t>vprašanje</a:t>
            </a:r>
            <a:r>
              <a:rPr lang="en-GB" sz="1200" dirty="0"/>
              <a:t> le </a:t>
            </a:r>
            <a:r>
              <a:rPr lang="en-GB" sz="1200" dirty="0" err="1"/>
              <a:t>prešteli</a:t>
            </a:r>
            <a:r>
              <a:rPr lang="en-GB" sz="1200" dirty="0"/>
              <a:t> </a:t>
            </a:r>
            <a:r>
              <a:rPr lang="en-GB" sz="1200" dirty="0" err="1"/>
              <a:t>zločine</a:t>
            </a:r>
            <a:r>
              <a:rPr lang="en-GB" sz="1200" dirty="0"/>
              <a:t> </a:t>
            </a:r>
            <a:r>
              <a:rPr lang="en-GB" sz="1200" dirty="0" err="1"/>
              <a:t>vsak</a:t>
            </a:r>
            <a:r>
              <a:rPr lang="en-GB" sz="1200" dirty="0"/>
              <a:t> dan v </a:t>
            </a:r>
            <a:r>
              <a:rPr lang="en-GB" sz="1200" dirty="0" err="1"/>
              <a:t>tednu</a:t>
            </a:r>
            <a:r>
              <a:rPr lang="en-GB" sz="1200" dirty="0"/>
              <a:t> v </a:t>
            </a:r>
            <a:r>
              <a:rPr lang="en-GB" sz="1200" dirty="0" err="1"/>
              <a:t>naših</a:t>
            </a:r>
            <a:r>
              <a:rPr lang="en-GB" sz="1200" dirty="0"/>
              <a:t> </a:t>
            </a:r>
            <a:r>
              <a:rPr lang="en-GB" sz="1200" dirty="0" err="1"/>
              <a:t>podatkih</a:t>
            </a:r>
            <a:r>
              <a:rPr lang="en-GB" sz="1200" dirty="0"/>
              <a:t>. </a:t>
            </a:r>
            <a:r>
              <a:rPr lang="en-GB" sz="1200" dirty="0" err="1"/>
              <a:t>Dobili</a:t>
            </a:r>
            <a:r>
              <a:rPr lang="en-GB" sz="1200" dirty="0"/>
              <a:t> </a:t>
            </a:r>
            <a:r>
              <a:rPr lang="en-GB" sz="1200" dirty="0" err="1"/>
              <a:t>smo</a:t>
            </a:r>
            <a:r>
              <a:rPr lang="en-GB" sz="1200" dirty="0"/>
              <a:t> </a:t>
            </a:r>
            <a:r>
              <a:rPr lang="en-GB" sz="1200" dirty="0" err="1"/>
              <a:t>kar</a:t>
            </a:r>
            <a:r>
              <a:rPr lang="en-GB" sz="1200" dirty="0"/>
              <a:t> </a:t>
            </a:r>
            <a:r>
              <a:rPr lang="en-GB" sz="1200" dirty="0" err="1"/>
              <a:t>zanimive</a:t>
            </a:r>
            <a:r>
              <a:rPr lang="en-GB" sz="1200" dirty="0"/>
              <a:t> </a:t>
            </a:r>
            <a:r>
              <a:rPr lang="en-GB" sz="1200" dirty="0" err="1"/>
              <a:t>rezultate</a:t>
            </a:r>
            <a:r>
              <a:rPr lang="en-GB" sz="1200" dirty="0"/>
              <a:t>. Po </a:t>
            </a:r>
            <a:r>
              <a:rPr lang="en-GB" sz="1200" dirty="0" err="1"/>
              <a:t>število</a:t>
            </a:r>
            <a:r>
              <a:rPr lang="en-GB" sz="1200" dirty="0"/>
              <a:t> je </a:t>
            </a:r>
            <a:r>
              <a:rPr lang="en-GB" sz="1200" dirty="0" err="1"/>
              <a:t>bilo</a:t>
            </a:r>
            <a:r>
              <a:rPr lang="en-GB" sz="1200" dirty="0"/>
              <a:t> </a:t>
            </a:r>
            <a:r>
              <a:rPr lang="en-GB" sz="1200" dirty="0" err="1"/>
              <a:t>več</a:t>
            </a:r>
            <a:r>
              <a:rPr lang="en-GB" sz="1200" dirty="0"/>
              <a:t> </a:t>
            </a:r>
            <a:r>
              <a:rPr lang="en-GB" sz="1200" dirty="0" err="1"/>
              <a:t>kaznivih</a:t>
            </a:r>
            <a:r>
              <a:rPr lang="en-GB" sz="1200" dirty="0"/>
              <a:t> </a:t>
            </a:r>
            <a:r>
              <a:rPr lang="en-GB" sz="1200" dirty="0" err="1"/>
              <a:t>dejanj</a:t>
            </a:r>
            <a:r>
              <a:rPr lang="en-GB" sz="1200" dirty="0"/>
              <a:t> </a:t>
            </a:r>
            <a:r>
              <a:rPr lang="en-GB" sz="1200" dirty="0" err="1"/>
              <a:t>napravljenih</a:t>
            </a:r>
            <a:r>
              <a:rPr lang="en-GB" sz="1200" dirty="0"/>
              <a:t>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teden</a:t>
            </a:r>
            <a:r>
              <a:rPr lang="en-GB" sz="1200" dirty="0"/>
              <a:t>,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vikend</a:t>
            </a:r>
            <a:r>
              <a:rPr lang="en-GB" sz="1200" dirty="0"/>
              <a:t> pa </a:t>
            </a:r>
            <a:r>
              <a:rPr lang="en-GB" sz="1200" dirty="0" err="1"/>
              <a:t>jih</a:t>
            </a:r>
            <a:r>
              <a:rPr lang="en-GB" sz="1200" dirty="0"/>
              <a:t> je </a:t>
            </a:r>
            <a:r>
              <a:rPr lang="en-GB" sz="1200" dirty="0" err="1"/>
              <a:t>bilo</a:t>
            </a:r>
            <a:r>
              <a:rPr lang="en-GB" sz="1200" dirty="0"/>
              <a:t> </a:t>
            </a:r>
            <a:r>
              <a:rPr lang="en-GB" sz="1200" dirty="0" err="1"/>
              <a:t>manj</a:t>
            </a:r>
            <a:r>
              <a:rPr lang="en-GB" sz="1200" dirty="0"/>
              <a:t>.</a:t>
            </a:r>
          </a:p>
          <a:p>
            <a:pPr marL="0" indent="0">
              <a:buNone/>
            </a:pPr>
            <a:r>
              <a:rPr lang="en-GB" sz="1200" dirty="0" err="1"/>
              <a:t>Nato</a:t>
            </a:r>
            <a:r>
              <a:rPr lang="en-GB" sz="1200" dirty="0"/>
              <a:t> pa </a:t>
            </a:r>
            <a:r>
              <a:rPr lang="en-GB" sz="1200" dirty="0" err="1"/>
              <a:t>smo</a:t>
            </a:r>
            <a:r>
              <a:rPr lang="en-GB" sz="1200" dirty="0"/>
              <a:t> </a:t>
            </a:r>
            <a:r>
              <a:rPr lang="en-GB" sz="1200" dirty="0" err="1"/>
              <a:t>sešteli</a:t>
            </a:r>
            <a:r>
              <a:rPr lang="en-GB" sz="1200" dirty="0"/>
              <a:t> za </a:t>
            </a:r>
            <a:r>
              <a:rPr lang="en-GB" sz="1200" dirty="0" err="1"/>
              <a:t>vsak</a:t>
            </a:r>
            <a:r>
              <a:rPr lang="en-GB" sz="1200" dirty="0"/>
              <a:t> dan </a:t>
            </a:r>
            <a:r>
              <a:rPr lang="en-GB" sz="1200" dirty="0" err="1"/>
              <a:t>vrednosti</a:t>
            </a:r>
            <a:r>
              <a:rPr lang="en-GB" sz="1200" dirty="0"/>
              <a:t>, ki </a:t>
            </a:r>
            <a:r>
              <a:rPr lang="en-GB" sz="1200" dirty="0" err="1"/>
              <a:t>smo</a:t>
            </a:r>
            <a:r>
              <a:rPr lang="en-GB" sz="1200" dirty="0"/>
              <a:t> </a:t>
            </a:r>
            <a:r>
              <a:rPr lang="en-GB" sz="1200" dirty="0" err="1"/>
              <a:t>jih</a:t>
            </a:r>
            <a:r>
              <a:rPr lang="en-GB" sz="1200" dirty="0"/>
              <a:t> </a:t>
            </a:r>
            <a:r>
              <a:rPr lang="en-GB" sz="1200" dirty="0" err="1"/>
              <a:t>izračunali</a:t>
            </a:r>
            <a:r>
              <a:rPr lang="en-GB" sz="1200" dirty="0"/>
              <a:t> </a:t>
            </a:r>
            <a:r>
              <a:rPr lang="en-GB" sz="1200" dirty="0" err="1"/>
              <a:t>prej</a:t>
            </a:r>
            <a:r>
              <a:rPr lang="en-GB" sz="1200" dirty="0"/>
              <a:t>. </a:t>
            </a:r>
            <a:r>
              <a:rPr lang="en-GB" sz="1200" dirty="0" err="1"/>
              <a:t>Rezultati</a:t>
            </a:r>
            <a:r>
              <a:rPr lang="en-GB" sz="1200" dirty="0"/>
              <a:t> so </a:t>
            </a:r>
            <a:r>
              <a:rPr lang="en-GB" sz="1200" dirty="0" err="1"/>
              <a:t>bili</a:t>
            </a:r>
            <a:r>
              <a:rPr lang="en-GB" sz="1200" dirty="0"/>
              <a:t> </a:t>
            </a:r>
            <a:r>
              <a:rPr lang="en-GB" sz="1200" dirty="0" err="1"/>
              <a:t>podobni</a:t>
            </a:r>
            <a:r>
              <a:rPr lang="en-GB" sz="1200" dirty="0"/>
              <a:t>, le da se je </a:t>
            </a:r>
            <a:r>
              <a:rPr lang="en-GB" sz="1200" dirty="0" err="1"/>
              <a:t>zločin</a:t>
            </a:r>
            <a:r>
              <a:rPr lang="en-GB" sz="1200" dirty="0"/>
              <a:t>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vikend</a:t>
            </a:r>
            <a:r>
              <a:rPr lang="en-GB" sz="1200" dirty="0"/>
              <a:t> </a:t>
            </a:r>
            <a:r>
              <a:rPr lang="en-GB" sz="1200" dirty="0" err="1"/>
              <a:t>približal</a:t>
            </a:r>
            <a:r>
              <a:rPr lang="en-GB" sz="1200" dirty="0"/>
              <a:t> </a:t>
            </a:r>
            <a:r>
              <a:rPr lang="en-GB" sz="1200" dirty="0" err="1"/>
              <a:t>tistem</a:t>
            </a:r>
            <a:r>
              <a:rPr lang="en-GB" sz="1200" dirty="0"/>
              <a:t> </a:t>
            </a:r>
            <a:r>
              <a:rPr lang="en-GB" sz="1200" dirty="0" err="1"/>
              <a:t>skozi</a:t>
            </a:r>
            <a:r>
              <a:rPr lang="en-GB" sz="1200" dirty="0"/>
              <a:t> </a:t>
            </a:r>
            <a:r>
              <a:rPr lang="en-GB" sz="1200" dirty="0" err="1"/>
              <a:t>teden</a:t>
            </a:r>
            <a:r>
              <a:rPr lang="en-GB" sz="1200" dirty="0"/>
              <a:t>. </a:t>
            </a:r>
          </a:p>
          <a:p>
            <a:pPr marL="0" indent="0">
              <a:buNone/>
            </a:pPr>
            <a:r>
              <a:rPr lang="en-GB" sz="1200" dirty="0" err="1"/>
              <a:t>Iz</a:t>
            </a:r>
            <a:r>
              <a:rPr lang="en-GB" sz="1200" dirty="0"/>
              <a:t> </a:t>
            </a:r>
            <a:r>
              <a:rPr lang="en-GB" sz="1200" dirty="0" err="1"/>
              <a:t>tega</a:t>
            </a:r>
            <a:r>
              <a:rPr lang="en-GB" sz="1200" dirty="0"/>
              <a:t> </a:t>
            </a:r>
            <a:r>
              <a:rPr lang="en-GB" sz="1200" dirty="0" err="1"/>
              <a:t>lahko</a:t>
            </a:r>
            <a:r>
              <a:rPr lang="en-GB" sz="1200" dirty="0"/>
              <a:t> </a:t>
            </a:r>
            <a:r>
              <a:rPr lang="en-GB" sz="1200" dirty="0" err="1"/>
              <a:t>razberemo</a:t>
            </a:r>
            <a:r>
              <a:rPr lang="en-GB" sz="1200" dirty="0"/>
              <a:t>, da je </a:t>
            </a:r>
            <a:r>
              <a:rPr lang="en-GB" sz="1200" dirty="0" err="1"/>
              <a:t>kaznivih</a:t>
            </a:r>
            <a:r>
              <a:rPr lang="en-GB" sz="1200" dirty="0"/>
              <a:t> </a:t>
            </a:r>
            <a:r>
              <a:rPr lang="en-GB" sz="1200" dirty="0" err="1"/>
              <a:t>dejanj</a:t>
            </a:r>
            <a:r>
              <a:rPr lang="en-GB" sz="1200" dirty="0"/>
              <a:t>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teden</a:t>
            </a:r>
            <a:r>
              <a:rPr lang="en-GB" sz="1200" dirty="0"/>
              <a:t> </a:t>
            </a:r>
            <a:r>
              <a:rPr lang="en-GB" sz="1200" dirty="0" err="1"/>
              <a:t>več</a:t>
            </a:r>
            <a:r>
              <a:rPr lang="en-GB" sz="1200" dirty="0"/>
              <a:t>, </a:t>
            </a:r>
            <a:r>
              <a:rPr lang="en-GB" sz="1200" dirty="0" err="1"/>
              <a:t>kot</a:t>
            </a:r>
            <a:r>
              <a:rPr lang="en-GB" sz="1200" dirty="0"/>
              <a:t> pa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vikend</a:t>
            </a:r>
            <a:r>
              <a:rPr lang="en-GB" sz="1200" dirty="0"/>
              <a:t>, </a:t>
            </a:r>
            <a:r>
              <a:rPr lang="en-GB" sz="1200" dirty="0" err="1"/>
              <a:t>ampak</a:t>
            </a:r>
            <a:r>
              <a:rPr lang="en-GB" sz="1200" dirty="0"/>
              <a:t> so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vikend</a:t>
            </a:r>
            <a:r>
              <a:rPr lang="en-GB" sz="1200" dirty="0"/>
              <a:t> </a:t>
            </a:r>
            <a:r>
              <a:rPr lang="en-GB" sz="1200" dirty="0" err="1"/>
              <a:t>kazniva</a:t>
            </a:r>
            <a:r>
              <a:rPr lang="en-GB" sz="1200" dirty="0"/>
              <a:t> </a:t>
            </a:r>
            <a:r>
              <a:rPr lang="en-GB" sz="1200" dirty="0" err="1"/>
              <a:t>dejanja</a:t>
            </a:r>
            <a:r>
              <a:rPr lang="en-GB" sz="1200" dirty="0"/>
              <a:t> </a:t>
            </a:r>
            <a:r>
              <a:rPr lang="en-GB" sz="1200" dirty="0" err="1"/>
              <a:t>nevarnejša</a:t>
            </a:r>
            <a:r>
              <a:rPr lang="en-GB" sz="1200" dirty="0"/>
              <a:t> </a:t>
            </a:r>
            <a:r>
              <a:rPr lang="en-GB" sz="1200" dirty="0" err="1"/>
              <a:t>kot</a:t>
            </a:r>
            <a:r>
              <a:rPr lang="en-GB" sz="1200" dirty="0"/>
              <a:t> pa ta </a:t>
            </a:r>
            <a:r>
              <a:rPr lang="en-GB" sz="1200" dirty="0" err="1"/>
              <a:t>čez</a:t>
            </a:r>
            <a:r>
              <a:rPr lang="en-GB" sz="1200" dirty="0"/>
              <a:t> </a:t>
            </a:r>
            <a:r>
              <a:rPr lang="en-GB" sz="1200" dirty="0" err="1"/>
              <a:t>teden</a:t>
            </a:r>
            <a:r>
              <a:rPr lang="en-GB" sz="12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4E3-8963-334D-848C-E4EE0D7A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343F5-9AFD-314A-B851-B4B16EF4AB6C}"/>
              </a:ext>
            </a:extLst>
          </p:cNvPr>
          <p:cNvSpPr txBox="1">
            <a:spLocks/>
          </p:cNvSpPr>
          <p:nvPr/>
        </p:nvSpPr>
        <p:spPr>
          <a:xfrm>
            <a:off x="92765" y="82696"/>
            <a:ext cx="4356000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Problem: </a:t>
            </a:r>
            <a:r>
              <a:rPr lang="en-US" sz="1600" b="1" dirty="0" err="1"/>
              <a:t>Vpliv</a:t>
            </a:r>
            <a:r>
              <a:rPr lang="en-US" sz="1600" b="1" dirty="0"/>
              <a:t> </a:t>
            </a:r>
            <a:r>
              <a:rPr lang="en-US" sz="1600" b="1" dirty="0" err="1"/>
              <a:t>dneva</a:t>
            </a:r>
            <a:r>
              <a:rPr lang="en-US" sz="1600" b="1" dirty="0"/>
              <a:t> v </a:t>
            </a:r>
            <a:r>
              <a:rPr lang="en-US" sz="1600" b="1" dirty="0" err="1"/>
              <a:t>tednu</a:t>
            </a:r>
            <a:r>
              <a:rPr lang="en-US" sz="1600" b="1" dirty="0"/>
              <a:t> </a:t>
            </a:r>
            <a:r>
              <a:rPr lang="en-US" sz="1600" b="1" dirty="0" err="1"/>
              <a:t>na</a:t>
            </a:r>
            <a:r>
              <a:rPr lang="en-US" sz="1600" b="1" dirty="0"/>
              <a:t> </a:t>
            </a:r>
            <a:r>
              <a:rPr lang="en-US" sz="1600" b="1" dirty="0" err="1"/>
              <a:t>nevarnost</a:t>
            </a:r>
            <a:endParaRPr lang="en-US" sz="1600" b="1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9F5A0B-66B3-574B-8ADF-47E9BEA982E5}"/>
              </a:ext>
            </a:extLst>
          </p:cNvPr>
          <p:cNvSpPr txBox="1">
            <a:spLocks/>
          </p:cNvSpPr>
          <p:nvPr/>
        </p:nvSpPr>
        <p:spPr>
          <a:xfrm>
            <a:off x="4572000" y="720327"/>
            <a:ext cx="4436828" cy="304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225E6-F674-D74E-9E6E-25DF3C6A53B1}"/>
              </a:ext>
            </a:extLst>
          </p:cNvPr>
          <p:cNvSpPr txBox="1">
            <a:spLocks/>
          </p:cNvSpPr>
          <p:nvPr/>
        </p:nvSpPr>
        <p:spPr>
          <a:xfrm>
            <a:off x="4559278" y="82696"/>
            <a:ext cx="4491956" cy="3721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Rezultati</a:t>
            </a:r>
            <a:r>
              <a:rPr lang="en-US" sz="1600" b="1" dirty="0"/>
              <a:t>/</a:t>
            </a:r>
            <a:r>
              <a:rPr lang="en-US" sz="1600" b="1" dirty="0" err="1"/>
              <a:t>dosedanje</a:t>
            </a:r>
            <a:r>
              <a:rPr lang="en-US" sz="1600" b="1" dirty="0"/>
              <a:t> </a:t>
            </a:r>
            <a:r>
              <a:rPr lang="en-US" sz="1600" b="1" dirty="0" err="1"/>
              <a:t>ugotovitve</a:t>
            </a:r>
            <a:r>
              <a:rPr lang="en-US" sz="1600" b="1" dirty="0"/>
              <a:t>/</a:t>
            </a:r>
            <a:r>
              <a:rPr lang="en-US" sz="1600" b="1" dirty="0" err="1"/>
              <a:t>odprta</a:t>
            </a:r>
            <a:r>
              <a:rPr lang="en-US" sz="1600" b="1" dirty="0"/>
              <a:t> </a:t>
            </a:r>
            <a:r>
              <a:rPr lang="en-US" sz="1600" b="1" dirty="0" err="1"/>
              <a:t>vprašanja</a:t>
            </a:r>
            <a:endParaRPr lang="en-US" sz="1600" b="1" dirty="0"/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id="{32A25F90-8F3F-BA4A-B69D-D50871A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AD5B515-41AA-9B49-B73A-7917CFB0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0481" y="4834061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FC9798E-C22A-6049-8D8E-80BEDDEA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9278" y="439055"/>
            <a:ext cx="4462272" cy="2295038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000" dirty="0" err="1"/>
              <a:t>Prešteta</a:t>
            </a:r>
            <a:r>
              <a:rPr lang="en-US" sz="1000" dirty="0"/>
              <a:t> </a:t>
            </a:r>
            <a:r>
              <a:rPr lang="en-US" sz="1000" dirty="0" err="1"/>
              <a:t>kazniva</a:t>
            </a:r>
            <a:r>
              <a:rPr lang="en-US" sz="1000" dirty="0"/>
              <a:t> </a:t>
            </a:r>
            <a:r>
              <a:rPr lang="en-US" sz="1000" dirty="0" err="1"/>
              <a:t>dejanja</a:t>
            </a:r>
            <a:r>
              <a:rPr lang="en-US" sz="1000" dirty="0"/>
              <a:t>: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BC37EF8A-526A-97B3-7DCC-E7A653A7EBDC}"/>
              </a:ext>
            </a:extLst>
          </p:cNvPr>
          <p:cNvSpPr txBox="1">
            <a:spLocks/>
          </p:cNvSpPr>
          <p:nvPr/>
        </p:nvSpPr>
        <p:spPr>
          <a:xfrm>
            <a:off x="92790" y="2477127"/>
            <a:ext cx="4349251" cy="2384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Sešteti</a:t>
            </a:r>
            <a:r>
              <a:rPr lang="en-US" sz="1000" dirty="0"/>
              <a:t> “danger score”-I </a:t>
            </a:r>
            <a:r>
              <a:rPr lang="en-US" sz="1000" dirty="0" err="1"/>
              <a:t>dejanj</a:t>
            </a:r>
            <a:r>
              <a:rPr lang="en-US" sz="1000" dirty="0"/>
              <a:t>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78ED6E7-496A-7D13-E8C1-E1A954DA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21" y="686990"/>
            <a:ext cx="3634067" cy="19572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0AFC4E4-4479-93AD-2708-D7E298E2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1" y="2672910"/>
            <a:ext cx="3708337" cy="21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97-45F8-4B43-BA59-BC34FE1B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102394"/>
            <a:ext cx="8945218" cy="410942"/>
          </a:xfrm>
        </p:spPr>
        <p:txBody>
          <a:bodyPr>
            <a:normAutofit/>
          </a:bodyPr>
          <a:lstStyle/>
          <a:p>
            <a:r>
              <a:rPr lang="en-US" sz="1600" b="1" dirty="0" err="1">
                <a:latin typeface="+mn-lt"/>
              </a:rPr>
              <a:t>Končni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produkt</a:t>
            </a:r>
            <a:endParaRPr lang="en-US" sz="1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DCB2-1C93-E142-85FE-F367FBA7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2" y="459026"/>
            <a:ext cx="9055290" cy="425392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Slike</a:t>
            </a:r>
            <a:r>
              <a:rPr lang="en-US" sz="1600" dirty="0"/>
              <a:t> </a:t>
            </a:r>
            <a:r>
              <a:rPr lang="en-US" sz="1600" dirty="0" err="1"/>
              <a:t>končnega</a:t>
            </a:r>
            <a:r>
              <a:rPr lang="en-US" sz="1600" dirty="0"/>
              <a:t> </a:t>
            </a:r>
            <a:r>
              <a:rPr lang="en-US" sz="1600" dirty="0" err="1"/>
              <a:t>produkta</a:t>
            </a:r>
            <a:r>
              <a:rPr lang="en-US" sz="16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A65B7-6F2E-D145-A02C-A24F07A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8BC1-971C-5C4D-898D-87CE7EF1EB36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11">
            <a:extLst>
              <a:ext uri="{FF2B5EF4-FFF2-40B4-BE49-F238E27FC236}">
                <a16:creationId xmlns:a16="http://schemas.microsoft.com/office/drawing/2014/main" id="{BD2A07E5-3C03-A849-88F8-7AFCB12B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57" y="4800600"/>
            <a:ext cx="3754164" cy="273844"/>
          </a:xfrm>
        </p:spPr>
        <p:txBody>
          <a:bodyPr/>
          <a:lstStyle/>
          <a:p>
            <a:r>
              <a:rPr lang="en-US" dirty="0"/>
              <a:t> 26. 5. 2022</a:t>
            </a:r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919300DD-5012-D84A-91E3-B74791DE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/>
              <a:t>PR21-22, </a:t>
            </a:r>
            <a:r>
              <a:rPr lang="en-US" dirty="0" err="1"/>
              <a:t>Končna</a:t>
            </a:r>
            <a:r>
              <a:rPr lang="en-US" dirty="0"/>
              <a:t> </a:t>
            </a:r>
            <a:r>
              <a:rPr lang="en-US" dirty="0" err="1"/>
              <a:t>predstavitev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009616B-E7AD-188B-E742-6ADBF712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3" y="770620"/>
            <a:ext cx="1764613" cy="392136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7848A7C-C6B5-388D-654D-139A3981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88" y="770620"/>
            <a:ext cx="1764612" cy="392136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9FB1847-67E8-4B71-72FC-AC9BCEE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202" y="770620"/>
            <a:ext cx="1764612" cy="3921360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3A841B9-B73D-C29C-B68B-0176D4014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7" y="770620"/>
            <a:ext cx="1764612" cy="3921360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06AC81C-142D-7565-9180-8FF0AB240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135" y="770620"/>
            <a:ext cx="1764612" cy="39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1179</Words>
  <Application>Microsoft Office PowerPoint</Application>
  <PresentationFormat>On-screen Show (16:9)</PresentationFormat>
  <Paragraphs>106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Analiza in prikaz kriminala v Sloveniji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Končni produkt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Naslov projekta naj bo kratek, informativen in naj povzame bistvo projekta</dc:title>
  <dc:subject/>
  <dc:creator/>
  <cp:keywords/>
  <dc:description/>
  <cp:lastModifiedBy>Loboda, Mark</cp:lastModifiedBy>
  <cp:revision>95</cp:revision>
  <dcterms:created xsi:type="dcterms:W3CDTF">2020-04-03T06:53:29Z</dcterms:created>
  <dcterms:modified xsi:type="dcterms:W3CDTF">2022-05-25T21:15:36Z</dcterms:modified>
  <cp:category/>
</cp:coreProperties>
</file>